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26"/>
  </p:notesMasterIdLst>
  <p:handoutMasterIdLst>
    <p:handoutMasterId r:id="rId27"/>
  </p:handoutMasterIdLst>
  <p:sldIdLst>
    <p:sldId id="266" r:id="rId3"/>
    <p:sldId id="275" r:id="rId4"/>
    <p:sldId id="277" r:id="rId5"/>
    <p:sldId id="556" r:id="rId6"/>
    <p:sldId id="276" r:id="rId7"/>
    <p:sldId id="542" r:id="rId8"/>
    <p:sldId id="541" r:id="rId9"/>
    <p:sldId id="558" r:id="rId10"/>
    <p:sldId id="544" r:id="rId11"/>
    <p:sldId id="278" r:id="rId12"/>
    <p:sldId id="549" r:id="rId13"/>
    <p:sldId id="550" r:id="rId14"/>
    <p:sldId id="557" r:id="rId15"/>
    <p:sldId id="552" r:id="rId16"/>
    <p:sldId id="553" r:id="rId17"/>
    <p:sldId id="545" r:id="rId18"/>
    <p:sldId id="546" r:id="rId19"/>
    <p:sldId id="554" r:id="rId20"/>
    <p:sldId id="540" r:id="rId21"/>
    <p:sldId id="548" r:id="rId22"/>
    <p:sldId id="547" r:id="rId23"/>
    <p:sldId id="274" r:id="rId24"/>
    <p:sldId id="273" r:id="rId25"/>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D762762-A03C-6CD0-18C0-DDA1667E3AAF}" name="Alsammak, Issam (StatCan)" initials="IA" userId="S::issam.alsammak@statcan.gc.ca::b5f08c8f-4fd5-4bf5-9c9f-080131eef09d" providerId="AD"/>
  <p188:author id="{97041F69-F2D7-1A89-2550-BDD68571E725}" name="Dubé, Guillaume (StatCan)" initials="DG" userId="S::guillaume.dube@statcan.gc.ca::1650f5b9-fb5f-49fd-ac28-f148fa475aa7" providerId="AD"/>
  <p188:author id="{A4E45C77-D72D-7978-6E86-8CDECB2ABD76}" name="Bugge, Brenda (StatCan)" initials="BB" userId="S::brenda.bugge@statcan.gc.ca::b77cfda0-02b7-4c8b-b15d-34bfa23745c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098CD3-16B5-45F2-B279-CDC72BA9AC95}" v="24" dt="2025-08-25T00:16:43.2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19" autoAdjust="0"/>
    <p:restoredTop sz="75214" autoAdjust="0"/>
  </p:normalViewPr>
  <p:slideViewPr>
    <p:cSldViewPr>
      <p:cViewPr varScale="1">
        <p:scale>
          <a:sx n="47" d="100"/>
          <a:sy n="47" d="100"/>
        </p:scale>
        <p:origin x="1216" y="5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956050" y="0"/>
            <a:ext cx="3027363" cy="463550"/>
          </a:xfrm>
          <a:prstGeom prst="rect">
            <a:avLst/>
          </a:prstGeom>
        </p:spPr>
        <p:txBody>
          <a:bodyPr vert="horz" lIns="91440" tIns="45720" rIns="91440" bIns="45720" rtlCol="0"/>
          <a:lstStyle>
            <a:lvl1pPr algn="r">
              <a:defRPr sz="1200"/>
            </a:lvl1pPr>
          </a:lstStyle>
          <a:p>
            <a:fld id="{9F572847-D326-49C9-AF07-20397E2DC730}" type="datetimeFigureOut">
              <a:rPr lang="en-CA" smtClean="0"/>
              <a:t>2025-08-25</a:t>
            </a:fld>
            <a:endParaRPr lang="en-CA"/>
          </a:p>
        </p:txBody>
      </p:sp>
      <p:sp>
        <p:nvSpPr>
          <p:cNvPr id="4" name="Footer Placeholder 3"/>
          <p:cNvSpPr>
            <a:spLocks noGrp="1"/>
          </p:cNvSpPr>
          <p:nvPr>
            <p:ph type="ftr" sz="quarter" idx="2"/>
          </p:nvPr>
        </p:nvSpPr>
        <p:spPr>
          <a:xfrm>
            <a:off x="0" y="8818563"/>
            <a:ext cx="3027363" cy="463550"/>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956050" y="8818563"/>
            <a:ext cx="3027363" cy="463550"/>
          </a:xfrm>
          <a:prstGeom prst="rect">
            <a:avLst/>
          </a:prstGeom>
        </p:spPr>
        <p:txBody>
          <a:bodyPr vert="horz" lIns="91440" tIns="45720" rIns="91440" bIns="45720" rtlCol="0" anchor="b"/>
          <a:lstStyle>
            <a:lvl1pPr algn="r">
              <a:defRPr sz="1200"/>
            </a:lvl1pPr>
          </a:lstStyle>
          <a:p>
            <a:fld id="{225C0BAE-9B52-45C1-BD86-6C934F457C76}" type="slidenum">
              <a:rPr lang="en-CA" smtClean="0"/>
              <a:t>‹#›</a:t>
            </a:fld>
            <a:endParaRPr lang="en-CA"/>
          </a:p>
        </p:txBody>
      </p:sp>
    </p:spTree>
    <p:extLst>
      <p:ext uri="{BB962C8B-B14F-4D97-AF65-F5344CB8AC3E}">
        <p14:creationId xmlns:p14="http://schemas.microsoft.com/office/powerpoint/2010/main" val="155014443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CA"/>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3F5B1DBA-E4F9-4F88-99A6-2D331653C8CB}" type="datetimeFigureOut">
              <a:rPr lang="en-CA" smtClean="0"/>
              <a:pPr/>
              <a:t>2025-08-25</a:t>
            </a:fld>
            <a:endParaRPr lang="en-CA"/>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endParaRPr lang="en-CA"/>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CA"/>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93CFECE1-5790-48AB-B8F5-5692F7900577}" type="slidenum">
              <a:rPr lang="en-CA" smtClean="0"/>
              <a:pPr/>
              <a:t>‹#›</a:t>
            </a:fld>
            <a:endParaRPr lang="en-CA"/>
          </a:p>
        </p:txBody>
      </p:sp>
    </p:spTree>
    <p:extLst>
      <p:ext uri="{BB962C8B-B14F-4D97-AF65-F5344CB8AC3E}">
        <p14:creationId xmlns:p14="http://schemas.microsoft.com/office/powerpoint/2010/main" val="206201568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99232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2596750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79A7C1-B6D4-5DD1-1845-32EA89A8852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8D8F6C8-2A10-E79E-72C8-17FC88940C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D94B9E6-B650-0CBE-5019-8518CC97AFC4}"/>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65926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018129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2B94B4-BA13-9141-1423-26C82766FB5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0A3E172-F598-202D-AE35-FB2A73A07BE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78A241B-463E-8F79-9335-24596DB85B8F}"/>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571008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92EB75-F262-C3C1-4FD1-63B18A6D0D3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7403BD-1775-08A3-B011-0F1BF75830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05182F6-62B7-3524-2BE7-5A9CC87335B2}"/>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42733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F4740-CDAA-EC6D-8939-E916EF0947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D80B13E-8786-3283-2A90-E9495BBE34C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696E947-02C4-94DC-F53A-14599D54C241}"/>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67708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26190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2878792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rtl="0"/>
            <a:endParaRPr lang="en-CA" sz="1200" b="0" i="0" u="none" strike="noStrike" kern="1200" baseline="0" dirty="0">
              <a:solidFill>
                <a:schemeClr val="tx1"/>
              </a:solidFill>
              <a:latin typeface="+mn-lt"/>
              <a:ea typeface="+mn-ea"/>
              <a:cs typeface="+mn-cs"/>
            </a:endParaRPr>
          </a:p>
          <a:p>
            <a:endParaRPr lang="en-US" dirty="0"/>
          </a:p>
          <a:p>
            <a:endParaRPr lang="en-US" dirty="0"/>
          </a:p>
        </p:txBody>
      </p:sp>
    </p:spTree>
    <p:extLst>
      <p:ext uri="{BB962C8B-B14F-4D97-AF65-F5344CB8AC3E}">
        <p14:creationId xmlns:p14="http://schemas.microsoft.com/office/powerpoint/2010/main" val="3162518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mall leaf">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E62BAB1F-23DB-5F74-FD3F-BFAE6E672A1C}"/>
              </a:ext>
            </a:extLst>
          </p:cNvPr>
          <p:cNvSpPr>
            <a:spLocks noGrp="1"/>
          </p:cNvSpPr>
          <p:nvPr>
            <p:ph type="title"/>
          </p:nvPr>
        </p:nvSpPr>
        <p:spPr>
          <a:xfrm>
            <a:off x="479376" y="1628800"/>
            <a:ext cx="11305256" cy="1143000"/>
          </a:xfrm>
          <a:prstGeom prst="rect">
            <a:avLst/>
          </a:prstGeom>
        </p:spPr>
        <p:txBody>
          <a:bodyPr vert="horz" lIns="91440" tIns="45720" rIns="91440" bIns="45720" rtlCol="0" anchor="ctr">
            <a:normAutofit/>
          </a:bodyPr>
          <a:lstStyle/>
          <a:p>
            <a:r>
              <a:rPr lang="en-US" dirty="0"/>
              <a:t>Click to edit Master title style</a:t>
            </a:r>
            <a:endParaRPr lang="en-CA" dirty="0"/>
          </a:p>
        </p:txBody>
      </p:sp>
      <p:sp>
        <p:nvSpPr>
          <p:cNvPr id="9" name="Subtitle 2">
            <a:extLst>
              <a:ext uri="{FF2B5EF4-FFF2-40B4-BE49-F238E27FC236}">
                <a16:creationId xmlns:a16="http://schemas.microsoft.com/office/drawing/2014/main" id="{CDDC825D-5995-D902-343B-3E95A43BEB23}"/>
              </a:ext>
            </a:extLst>
          </p:cNvPr>
          <p:cNvSpPr>
            <a:spLocks noGrp="1"/>
          </p:cNvSpPr>
          <p:nvPr>
            <p:ph type="subTitle" idx="1"/>
          </p:nvPr>
        </p:nvSpPr>
        <p:spPr>
          <a:xfrm>
            <a:off x="479376" y="3573016"/>
            <a:ext cx="11305256" cy="1224137"/>
          </a:xfrm>
          <a:prstGeom prst="rect">
            <a:avLst/>
          </a:prstGeom>
          <a:noFill/>
        </p:spPr>
        <p:txBody>
          <a:bodyPr anchor="ct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CA" dirty="0"/>
          </a:p>
        </p:txBody>
      </p:sp>
      <p:sp>
        <p:nvSpPr>
          <p:cNvPr id="3" name="Slide Number Placeholder 1">
            <a:extLst>
              <a:ext uri="{FF2B5EF4-FFF2-40B4-BE49-F238E27FC236}">
                <a16:creationId xmlns:a16="http://schemas.microsoft.com/office/drawing/2014/main" id="{0BDF4CDE-189D-FECB-017D-E57D3CF45789}"/>
              </a:ext>
            </a:extLst>
          </p:cNvPr>
          <p:cNvSpPr>
            <a:spLocks noGrp="1"/>
          </p:cNvSpPr>
          <p:nvPr>
            <p:ph type="sldNum" sz="quarter" idx="4"/>
          </p:nvPr>
        </p:nvSpPr>
        <p:spPr>
          <a:xfrm>
            <a:off x="11352584" y="5445224"/>
            <a:ext cx="65496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7C759C-DCD0-4873-B392-A44DD08CD415}" type="slidenum">
              <a:rPr lang="en-CA" smtClean="0"/>
              <a:t>‹#›</a:t>
            </a:fld>
            <a:endParaRPr lang="en-CA"/>
          </a:p>
        </p:txBody>
      </p:sp>
    </p:spTree>
    <p:extLst>
      <p:ext uri="{BB962C8B-B14F-4D97-AF65-F5344CB8AC3E}">
        <p14:creationId xmlns:p14="http://schemas.microsoft.com/office/powerpoint/2010/main" val="2255526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83BF3-D961-4243-1DEC-C94D3AE2E4FC}"/>
              </a:ext>
            </a:extLst>
          </p:cNvPr>
          <p:cNvSpPr>
            <a:spLocks noGrp="1"/>
          </p:cNvSpPr>
          <p:nvPr>
            <p:ph type="title"/>
          </p:nvPr>
        </p:nvSpPr>
        <p:spPr>
          <a:xfrm>
            <a:off x="407368" y="274638"/>
            <a:ext cx="11449272" cy="1066130"/>
          </a:xfrm>
          <a:prstGeom prst="rect">
            <a:avLst/>
          </a:prstGeom>
        </p:spPr>
        <p:txBody>
          <a:bodyPr anchor="ctr"/>
          <a:lstStyle>
            <a:lvl1pPr>
              <a:defRPr sz="3600"/>
            </a:lvl1pPr>
          </a:lstStyle>
          <a:p>
            <a:r>
              <a:rPr lang="en-US" dirty="0"/>
              <a:t>Click to edit Master title style</a:t>
            </a:r>
          </a:p>
        </p:txBody>
      </p:sp>
      <p:sp>
        <p:nvSpPr>
          <p:cNvPr id="5" name="Content Placeholder 2">
            <a:extLst>
              <a:ext uri="{FF2B5EF4-FFF2-40B4-BE49-F238E27FC236}">
                <a16:creationId xmlns:a16="http://schemas.microsoft.com/office/drawing/2014/main" id="{7EDF5AA5-741D-ABC8-FF59-18D06FCDBD5C}"/>
              </a:ext>
            </a:extLst>
          </p:cNvPr>
          <p:cNvSpPr>
            <a:spLocks noGrp="1"/>
          </p:cNvSpPr>
          <p:nvPr>
            <p:ph sz="half" idx="10"/>
          </p:nvPr>
        </p:nvSpPr>
        <p:spPr>
          <a:xfrm>
            <a:off x="407368" y="1412776"/>
            <a:ext cx="11449272" cy="472409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Slide Number Placeholder 1">
            <a:extLst>
              <a:ext uri="{FF2B5EF4-FFF2-40B4-BE49-F238E27FC236}">
                <a16:creationId xmlns:a16="http://schemas.microsoft.com/office/drawing/2014/main" id="{C1761B5E-00EF-14F0-787F-CFC5C6982CB5}"/>
              </a:ext>
            </a:extLst>
          </p:cNvPr>
          <p:cNvSpPr>
            <a:spLocks noGrp="1"/>
          </p:cNvSpPr>
          <p:nvPr>
            <p:ph type="sldNum" sz="quarter" idx="4"/>
          </p:nvPr>
        </p:nvSpPr>
        <p:spPr>
          <a:xfrm>
            <a:off x="11352584" y="5445224"/>
            <a:ext cx="65496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7C759C-DCD0-4873-B392-A44DD08CD415}" type="slidenum">
              <a:rPr lang="en-CA" smtClean="0"/>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columns">
    <p:spTree>
      <p:nvGrpSpPr>
        <p:cNvPr id="1" name=""/>
        <p:cNvGrpSpPr/>
        <p:nvPr/>
      </p:nvGrpSpPr>
      <p:grpSpPr>
        <a:xfrm>
          <a:off x="0" y="0"/>
          <a:ext cx="0" cy="0"/>
          <a:chOff x="0" y="0"/>
          <a:chExt cx="0" cy="0"/>
        </a:xfrm>
      </p:grpSpPr>
      <p:sp>
        <p:nvSpPr>
          <p:cNvPr id="13" name="Title Placeholder 1">
            <a:extLst>
              <a:ext uri="{FF2B5EF4-FFF2-40B4-BE49-F238E27FC236}">
                <a16:creationId xmlns:a16="http://schemas.microsoft.com/office/drawing/2014/main" id="{A127131F-0328-2D04-9A2C-93C67AE02A0E}"/>
              </a:ext>
            </a:extLst>
          </p:cNvPr>
          <p:cNvSpPr>
            <a:spLocks noGrp="1"/>
          </p:cNvSpPr>
          <p:nvPr>
            <p:ph type="title"/>
          </p:nvPr>
        </p:nvSpPr>
        <p:spPr>
          <a:xfrm>
            <a:off x="479376" y="274638"/>
            <a:ext cx="11305256" cy="962192"/>
          </a:xfrm>
          <a:prstGeom prst="rect">
            <a:avLst/>
          </a:prstGeom>
        </p:spPr>
        <p:txBody>
          <a:bodyPr vert="horz" lIns="91440" tIns="45720" rIns="91440" bIns="45720" rtlCol="0" anchor="ctr">
            <a:normAutofit/>
          </a:bodyPr>
          <a:lstStyle>
            <a:lvl1pPr>
              <a:defRPr sz="3600"/>
            </a:lvl1pPr>
          </a:lstStyle>
          <a:p>
            <a:r>
              <a:rPr lang="en-US" dirty="0"/>
              <a:t>Click to edit Master title style</a:t>
            </a:r>
            <a:endParaRPr lang="en-CA" dirty="0"/>
          </a:p>
        </p:txBody>
      </p:sp>
      <p:sp>
        <p:nvSpPr>
          <p:cNvPr id="9" name="Content Placeholder 2">
            <a:extLst>
              <a:ext uri="{FF2B5EF4-FFF2-40B4-BE49-F238E27FC236}">
                <a16:creationId xmlns:a16="http://schemas.microsoft.com/office/drawing/2014/main" id="{F45E5F10-4CE0-A5E4-14F0-74430BEC26B4}"/>
              </a:ext>
            </a:extLst>
          </p:cNvPr>
          <p:cNvSpPr>
            <a:spLocks noGrp="1"/>
          </p:cNvSpPr>
          <p:nvPr>
            <p:ph sz="half" idx="1"/>
          </p:nvPr>
        </p:nvSpPr>
        <p:spPr>
          <a:xfrm>
            <a:off x="479376" y="1297196"/>
            <a:ext cx="5472608" cy="465208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14" name="Content Placeholder 2">
            <a:extLst>
              <a:ext uri="{FF2B5EF4-FFF2-40B4-BE49-F238E27FC236}">
                <a16:creationId xmlns:a16="http://schemas.microsoft.com/office/drawing/2014/main" id="{CEB51C09-B628-E941-3C0F-E67FC65F1CAB}"/>
              </a:ext>
            </a:extLst>
          </p:cNvPr>
          <p:cNvSpPr>
            <a:spLocks noGrp="1"/>
          </p:cNvSpPr>
          <p:nvPr>
            <p:ph sz="half" idx="10"/>
          </p:nvPr>
        </p:nvSpPr>
        <p:spPr>
          <a:xfrm>
            <a:off x="6237514" y="1297196"/>
            <a:ext cx="5547118" cy="465208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3" name="Slide Number Placeholder 1">
            <a:extLst>
              <a:ext uri="{FF2B5EF4-FFF2-40B4-BE49-F238E27FC236}">
                <a16:creationId xmlns:a16="http://schemas.microsoft.com/office/drawing/2014/main" id="{BBDAB863-9C4F-DF8F-7057-1EEC329E2ADC}"/>
              </a:ext>
            </a:extLst>
          </p:cNvPr>
          <p:cNvSpPr>
            <a:spLocks noGrp="1"/>
          </p:cNvSpPr>
          <p:nvPr>
            <p:ph type="sldNum" sz="quarter" idx="4"/>
          </p:nvPr>
        </p:nvSpPr>
        <p:spPr>
          <a:xfrm>
            <a:off x="11352584" y="5445224"/>
            <a:ext cx="65496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7C759C-DCD0-4873-B392-A44DD08CD415}" type="slidenum">
              <a:rPr lang="en-CA" smtClean="0"/>
              <a:t>‹#›</a:t>
            </a:fld>
            <a:endParaRPr lang="en-CA"/>
          </a:p>
        </p:txBody>
      </p:sp>
    </p:spTree>
    <p:extLst>
      <p:ext uri="{BB962C8B-B14F-4D97-AF65-F5344CB8AC3E}">
        <p14:creationId xmlns:p14="http://schemas.microsoft.com/office/powerpoint/2010/main" val="3513058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mall leaf">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E62BAB1F-23DB-5F74-FD3F-BFAE6E672A1C}"/>
              </a:ext>
            </a:extLst>
          </p:cNvPr>
          <p:cNvSpPr>
            <a:spLocks noGrp="1"/>
          </p:cNvSpPr>
          <p:nvPr>
            <p:ph type="title"/>
          </p:nvPr>
        </p:nvSpPr>
        <p:spPr>
          <a:xfrm>
            <a:off x="609600" y="548680"/>
            <a:ext cx="9374832" cy="2592288"/>
          </a:xfrm>
          <a:prstGeom prst="rect">
            <a:avLst/>
          </a:prstGeom>
        </p:spPr>
        <p:txBody>
          <a:bodyPr vert="horz" lIns="91440" tIns="45720" rIns="91440" bIns="45720" rtlCol="0" anchor="ctr">
            <a:normAutofit/>
          </a:bodyPr>
          <a:lstStyle>
            <a:lvl1pPr algn="l">
              <a:defRPr sz="4800"/>
            </a:lvl1pPr>
          </a:lstStyle>
          <a:p>
            <a:r>
              <a:rPr lang="en-US" dirty="0"/>
              <a:t>Click to edit Master title style</a:t>
            </a:r>
            <a:endParaRPr lang="en-CA" dirty="0"/>
          </a:p>
        </p:txBody>
      </p:sp>
      <p:sp>
        <p:nvSpPr>
          <p:cNvPr id="9" name="Subtitle 2">
            <a:extLst>
              <a:ext uri="{FF2B5EF4-FFF2-40B4-BE49-F238E27FC236}">
                <a16:creationId xmlns:a16="http://schemas.microsoft.com/office/drawing/2014/main" id="{CDDC825D-5995-D902-343B-3E95A43BEB23}"/>
              </a:ext>
            </a:extLst>
          </p:cNvPr>
          <p:cNvSpPr>
            <a:spLocks noGrp="1"/>
          </p:cNvSpPr>
          <p:nvPr>
            <p:ph type="subTitle" idx="1"/>
          </p:nvPr>
        </p:nvSpPr>
        <p:spPr>
          <a:xfrm>
            <a:off x="609600" y="3573016"/>
            <a:ext cx="7950598" cy="2079104"/>
          </a:xfrm>
          <a:prstGeom prst="rect">
            <a:avLst/>
          </a:prstGeom>
          <a:noFill/>
        </p:spPr>
        <p:txBody>
          <a:bodyPr anchor="t">
            <a:normAutofit/>
          </a:bodyPr>
          <a:lstStyle>
            <a:lvl1pPr marL="0" indent="0" algn="l">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CA" dirty="0"/>
          </a:p>
        </p:txBody>
      </p:sp>
    </p:spTree>
    <p:extLst>
      <p:ext uri="{BB962C8B-B14F-4D97-AF65-F5344CB8AC3E}">
        <p14:creationId xmlns:p14="http://schemas.microsoft.com/office/powerpoint/2010/main" val="23487602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4F17808-6B54-2C57-20F3-9E66E29ED294}"/>
              </a:ext>
              <a:ext uri="{C183D7F6-B498-43B3-948B-1728B52AA6E4}">
                <adec:decorative xmlns:adec="http://schemas.microsoft.com/office/drawing/2017/decorative" val="1"/>
              </a:ext>
            </a:extLst>
          </p:cNvPr>
          <p:cNvPicPr>
            <a:picLocks noChangeAspect="1"/>
          </p:cNvPicPr>
          <p:nvPr userDrawn="1"/>
        </p:nvPicPr>
        <p:blipFill>
          <a:blip r:embed="rId5"/>
          <a:stretch>
            <a:fillRect/>
          </a:stretch>
        </p:blipFill>
        <p:spPr bwMode="auto">
          <a:xfrm>
            <a:off x="1" y="5551267"/>
            <a:ext cx="12192000" cy="1306733"/>
          </a:xfrm>
          <a:prstGeom prst="rect">
            <a:avLst/>
          </a:prstGeom>
        </p:spPr>
      </p:pic>
      <p:sp>
        <p:nvSpPr>
          <p:cNvPr id="2" name="Slide Number Placeholder 1">
            <a:extLst>
              <a:ext uri="{FF2B5EF4-FFF2-40B4-BE49-F238E27FC236}">
                <a16:creationId xmlns:a16="http://schemas.microsoft.com/office/drawing/2014/main" id="{A4EAABA8-4299-7139-AC42-DC8DCB71B1EF}"/>
              </a:ext>
            </a:extLst>
          </p:cNvPr>
          <p:cNvSpPr>
            <a:spLocks noGrp="1"/>
          </p:cNvSpPr>
          <p:nvPr>
            <p:ph type="sldNum" sz="quarter" idx="4"/>
          </p:nvPr>
        </p:nvSpPr>
        <p:spPr>
          <a:xfrm>
            <a:off x="11352584" y="5445224"/>
            <a:ext cx="65496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7C759C-DCD0-4873-B392-A44DD08CD415}"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3660" r:id="rId1"/>
    <p:sldLayoutId id="2147483649"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E160E1-EA27-9275-98D0-8FC92F9AE899}"/>
              </a:ext>
              <a:ext uri="{C183D7F6-B498-43B3-948B-1728B52AA6E4}">
                <adec:decorative xmlns:adec="http://schemas.microsoft.com/office/drawing/2017/decorative" val="1"/>
              </a:ext>
            </a:extLst>
          </p:cNvPr>
          <p:cNvPicPr>
            <a:picLocks noChangeAspect="1"/>
          </p:cNvPicPr>
          <p:nvPr userDrawn="1"/>
        </p:nvPicPr>
        <p:blipFill rotWithShape="1">
          <a:blip r:embed="rId3"/>
          <a:srcRect t="1747" r="2079"/>
          <a:stretch/>
        </p:blipFill>
        <p:spPr>
          <a:xfrm>
            <a:off x="7787931" y="-1"/>
            <a:ext cx="4404069" cy="6858001"/>
          </a:xfrm>
          <a:prstGeom prst="rect">
            <a:avLst/>
          </a:prstGeom>
        </p:spPr>
      </p:pic>
      <p:pic>
        <p:nvPicPr>
          <p:cNvPr id="3" name="Picture 2">
            <a:extLst>
              <a:ext uri="{FF2B5EF4-FFF2-40B4-BE49-F238E27FC236}">
                <a16:creationId xmlns:a16="http://schemas.microsoft.com/office/drawing/2014/main" id="{B67B15B0-D848-F07B-8C97-04B361706A8F}"/>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1" y="5897845"/>
            <a:ext cx="12192000" cy="962855"/>
          </a:xfrm>
          <a:prstGeom prst="rect">
            <a:avLst/>
          </a:prstGeom>
        </p:spPr>
      </p:pic>
      <p:pic>
        <p:nvPicPr>
          <p:cNvPr id="4" name="Picture 3">
            <a:extLst>
              <a:ext uri="{FF2B5EF4-FFF2-40B4-BE49-F238E27FC236}">
                <a16:creationId xmlns:a16="http://schemas.microsoft.com/office/drawing/2014/main" id="{A44D0511-45D1-BDFB-7DB8-8DFCD91D8DEC}"/>
              </a:ext>
              <a:ext uri="{C183D7F6-B498-43B3-948B-1728B52AA6E4}">
                <adec:decorative xmlns:adec="http://schemas.microsoft.com/office/drawing/2017/decorative" val="1"/>
              </a:ext>
            </a:extLst>
          </p:cNvPr>
          <p:cNvPicPr>
            <a:picLocks noChangeAspect="1"/>
          </p:cNvPicPr>
          <p:nvPr userDrawn="1"/>
        </p:nvPicPr>
        <p:blipFill>
          <a:blip r:embed="rId5"/>
          <a:stretch>
            <a:fillRect/>
          </a:stretch>
        </p:blipFill>
        <p:spPr>
          <a:xfrm>
            <a:off x="7802880" y="2236514"/>
            <a:ext cx="4389120" cy="4621485"/>
          </a:xfrm>
          <a:prstGeom prst="rect">
            <a:avLst/>
          </a:prstGeom>
        </p:spPr>
      </p:pic>
    </p:spTree>
    <p:extLst>
      <p:ext uri="{BB962C8B-B14F-4D97-AF65-F5344CB8AC3E}">
        <p14:creationId xmlns:p14="http://schemas.microsoft.com/office/powerpoint/2010/main" val="3064181028"/>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www150.statcan.gc.ca/t1/tbl1/en/tv.action?pid=3610068801" TargetMode="External"/><Relationship Id="rId3" Type="http://schemas.openxmlformats.org/officeDocument/2006/relationships/hyperlink" Target="https://www150.statcan.gc.ca/n1/pub/71-607-x/71-607-x2019022-eng.htm" TargetMode="External"/><Relationship Id="rId7" Type="http://schemas.openxmlformats.org/officeDocument/2006/relationships/hyperlink" Target="https://www150.statcan.gc.ca/t1/tbl1/en/tv.action?pid=3610020501" TargetMode="External"/><Relationship Id="rId2" Type="http://schemas.openxmlformats.org/officeDocument/2006/relationships/hyperlink" Target="https://www150.statcan.gc.ca/n1/daily-quotidien/241107/dq241107a-eng.htm" TargetMode="External"/><Relationship Id="rId1" Type="http://schemas.openxmlformats.org/officeDocument/2006/relationships/slideLayout" Target="../slideLayouts/slideLayout2.xml"/><Relationship Id="rId6" Type="http://schemas.openxmlformats.org/officeDocument/2006/relationships/hyperlink" Target="https://www150.statcan.gc.ca/t1/tbl1/en/tv.action?pid=3410016301" TargetMode="External"/><Relationship Id="rId5" Type="http://schemas.openxmlformats.org/officeDocument/2006/relationships/hyperlink" Target="https://www150.statcan.gc.ca/n1/daily-quotidien/241107/dq241107e-eng.htm" TargetMode="External"/><Relationship Id="rId4" Type="http://schemas.openxmlformats.org/officeDocument/2006/relationships/hyperlink" Target="https://www150.statcan.gc.ca/n1/pub/71-607-x/71-607-x2019024-eng.htm"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www.statcan.gc.ca/en/dsc" TargetMode="External"/><Relationship Id="rId13" Type="http://schemas.openxmlformats.org/officeDocument/2006/relationships/image" Target="../media/image7.png"/><Relationship Id="rId18" Type="http://schemas.openxmlformats.org/officeDocument/2006/relationships/hyperlink" Target="https://ca.linkedin.com/company/statcan" TargetMode="External"/><Relationship Id="rId26" Type="http://schemas.openxmlformats.org/officeDocument/2006/relationships/hyperlink" Target="mailto:infostats@statcan.gc.ca" TargetMode="External"/><Relationship Id="rId3" Type="http://schemas.openxmlformats.org/officeDocument/2006/relationships/hyperlink" Target="https://www.statcan.gc.ca/en/sc/podcasts" TargetMode="External"/><Relationship Id="rId21" Type="http://schemas.openxmlformats.org/officeDocument/2006/relationships/image" Target="../media/image11.png"/><Relationship Id="rId7" Type="http://schemas.openxmlformats.org/officeDocument/2006/relationships/hyperlink" Target="https://www.statcan.gc.ca/en/surveys" TargetMode="External"/><Relationship Id="rId12" Type="http://schemas.openxmlformats.org/officeDocument/2006/relationships/hyperlink" Target="https://www.statcan.gc.ca/eng/sc/podcasts" TargetMode="External"/><Relationship Id="rId17" Type="http://schemas.openxmlformats.org/officeDocument/2006/relationships/image" Target="../media/image9.png"/><Relationship Id="rId25" Type="http://schemas.openxmlformats.org/officeDocument/2006/relationships/image" Target="../media/image13.png"/><Relationship Id="rId2" Type="http://schemas.openxmlformats.org/officeDocument/2006/relationships/hyperlink" Target="https://www.statcan.gc.ca/en/sc/mobile-applications" TargetMode="External"/><Relationship Id="rId16" Type="http://schemas.openxmlformats.org/officeDocument/2006/relationships/hyperlink" Target="https://instagram.com/statcan_eng/" TargetMode="External"/><Relationship Id="rId20" Type="http://schemas.openxmlformats.org/officeDocument/2006/relationships/hyperlink" Target="https://www.reddit.com/user/StatCanada/" TargetMode="External"/><Relationship Id="rId1" Type="http://schemas.openxmlformats.org/officeDocument/2006/relationships/slideLayout" Target="../slideLayouts/slideLayout2.xml"/><Relationship Id="rId6" Type="http://schemas.openxmlformats.org/officeDocument/2006/relationships/hyperlink" Target="https://www.statcan.gc.ca/en/start" TargetMode="External"/><Relationship Id="rId11" Type="http://schemas.openxmlformats.org/officeDocument/2006/relationships/image" Target="../media/image6.png"/><Relationship Id="rId24" Type="http://schemas.openxmlformats.org/officeDocument/2006/relationships/hyperlink" Target="https://www.youtube.com/statisticscanada" TargetMode="External"/><Relationship Id="rId5" Type="http://schemas.openxmlformats.org/officeDocument/2006/relationships/hyperlink" Target="https://www150.statcan.gc.ca/n1/dai-quo/index-eng.htm" TargetMode="External"/><Relationship Id="rId15" Type="http://schemas.openxmlformats.org/officeDocument/2006/relationships/image" Target="../media/image8.png"/><Relationship Id="rId23" Type="http://schemas.openxmlformats.org/officeDocument/2006/relationships/image" Target="../media/image12.png"/><Relationship Id="rId10" Type="http://schemas.openxmlformats.org/officeDocument/2006/relationships/hyperlink" Target="https://www.statcan.gc.ca/eng/sc/mobile-applications" TargetMode="External"/><Relationship Id="rId19" Type="http://schemas.openxmlformats.org/officeDocument/2006/relationships/image" Target="../media/image10.png"/><Relationship Id="rId4" Type="http://schemas.openxmlformats.org/officeDocument/2006/relationships/hyperlink" Target="https://www.statcan.gc.ca/o1/en/plus" TargetMode="External"/><Relationship Id="rId9" Type="http://schemas.openxmlformats.org/officeDocument/2006/relationships/hyperlink" Target="https://www.statcan.gc.ca/msc/en/mystatcan/about" TargetMode="External"/><Relationship Id="rId14" Type="http://schemas.openxmlformats.org/officeDocument/2006/relationships/hyperlink" Target="https://www.facebook.com/statisticscanada" TargetMode="External"/><Relationship Id="rId22" Type="http://schemas.openxmlformats.org/officeDocument/2006/relationships/hyperlink" Target="https://x.com/StatCan_eng"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3.xml.rels><?xml version="1.0" encoding="UTF-8" standalone="yes"?>
<Relationships xmlns="http://schemas.openxmlformats.org/package/2006/relationships"><Relationship Id="rId3" Type="http://schemas.openxmlformats.org/officeDocument/2006/relationships/hyperlink" Target="http://laws.justice.gc.ca/eng/acts/S-19/FullText.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E881B-07D2-0629-C52B-8D2B5E7021C4}"/>
              </a:ext>
            </a:extLst>
          </p:cNvPr>
          <p:cNvSpPr>
            <a:spLocks noGrp="1"/>
          </p:cNvSpPr>
          <p:nvPr>
            <p:ph type="title"/>
          </p:nvPr>
        </p:nvSpPr>
        <p:spPr/>
        <p:txBody>
          <a:bodyPr/>
          <a:lstStyle/>
          <a:p>
            <a:r>
              <a:rPr lang="en-CA" dirty="0"/>
              <a:t>Provincial and Territorial Economic Accounts at StatCan</a:t>
            </a:r>
            <a:endParaRPr lang="en-US" dirty="0"/>
          </a:p>
        </p:txBody>
      </p:sp>
      <p:sp>
        <p:nvSpPr>
          <p:cNvPr id="3" name="Subtitle 2">
            <a:extLst>
              <a:ext uri="{FF2B5EF4-FFF2-40B4-BE49-F238E27FC236}">
                <a16:creationId xmlns:a16="http://schemas.microsoft.com/office/drawing/2014/main" id="{0D7FD21E-EE7B-AB84-7328-269C24F12BF6}"/>
              </a:ext>
            </a:extLst>
          </p:cNvPr>
          <p:cNvSpPr>
            <a:spLocks noGrp="1"/>
          </p:cNvSpPr>
          <p:nvPr>
            <p:ph type="subTitle" idx="1"/>
          </p:nvPr>
        </p:nvSpPr>
        <p:spPr/>
        <p:txBody>
          <a:bodyPr/>
          <a:lstStyle/>
          <a:p>
            <a:r>
              <a:rPr lang="en-CA" dirty="0"/>
              <a:t>Presented at: UN Sub-National Statistics Sprint Webinars, September 3, 2025</a:t>
            </a:r>
          </a:p>
          <a:p>
            <a:r>
              <a:rPr lang="en-CA" dirty="0"/>
              <a:t>By: Guillaume Dubé, Assistant Director, Industry Accounts Division</a:t>
            </a:r>
            <a:endParaRPr lang="en-US" dirty="0"/>
          </a:p>
        </p:txBody>
      </p:sp>
    </p:spTree>
    <p:extLst>
      <p:ext uri="{BB962C8B-B14F-4D97-AF65-F5344CB8AC3E}">
        <p14:creationId xmlns:p14="http://schemas.microsoft.com/office/powerpoint/2010/main" val="3488559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E3444C-4002-98D5-D4CF-198E515142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264976-30A4-CB58-1CC2-F5FFE19DDAA4}"/>
              </a:ext>
            </a:extLst>
          </p:cNvPr>
          <p:cNvSpPr>
            <a:spLocks noGrp="1"/>
          </p:cNvSpPr>
          <p:nvPr>
            <p:ph type="title"/>
          </p:nvPr>
        </p:nvSpPr>
        <p:spPr/>
        <p:txBody>
          <a:bodyPr/>
          <a:lstStyle/>
          <a:p>
            <a:r>
              <a:rPr lang="en-US" dirty="0"/>
              <a:t>Income and expenditure accounts</a:t>
            </a:r>
          </a:p>
        </p:txBody>
      </p:sp>
      <p:sp>
        <p:nvSpPr>
          <p:cNvPr id="3" name="Content Placeholder 2">
            <a:extLst>
              <a:ext uri="{FF2B5EF4-FFF2-40B4-BE49-F238E27FC236}">
                <a16:creationId xmlns:a16="http://schemas.microsoft.com/office/drawing/2014/main" id="{594D8617-2519-1C80-F3E0-64E1C8E5F821}"/>
              </a:ext>
            </a:extLst>
          </p:cNvPr>
          <p:cNvSpPr>
            <a:spLocks noGrp="1"/>
          </p:cNvSpPr>
          <p:nvPr>
            <p:ph sz="half" idx="10"/>
          </p:nvPr>
        </p:nvSpPr>
        <p:spPr/>
        <p:txBody>
          <a:bodyPr lIns="91440" tIns="45720" rIns="91440" bIns="45720" anchor="t"/>
          <a:lstStyle/>
          <a:p>
            <a:pPr marL="359410" lvl="2" indent="-359410">
              <a:lnSpc>
                <a:spcPct val="110000"/>
              </a:lnSpc>
              <a:spcAft>
                <a:spcPts val="1200"/>
              </a:spcAft>
              <a:buClr>
                <a:srgbClr val="21C6DA"/>
              </a:buClr>
              <a:buSzPct val="125000"/>
              <a:defRPr/>
            </a:pPr>
            <a:r>
              <a:rPr lang="en-US" dirty="0"/>
              <a:t>Presentation for Provincial-territorial (PT) income and expenditure accounts is identical to that of the quarterly national program, except for interprovincial trade flows</a:t>
            </a:r>
            <a:endParaRPr lang="en-US"/>
          </a:p>
          <a:p>
            <a:pPr marL="359410" lvl="2" indent="-359410">
              <a:lnSpc>
                <a:spcPct val="110000"/>
              </a:lnSpc>
              <a:spcAft>
                <a:spcPts val="1200"/>
              </a:spcAft>
              <a:buClr>
                <a:srgbClr val="21C6DA"/>
              </a:buClr>
              <a:buSzPct val="125000"/>
              <a:defRPr/>
            </a:pPr>
            <a:r>
              <a:rPr lang="en-US" dirty="0"/>
              <a:t>Over 800 data (nominal) estimates by region within the IEA (360 for trade alone), approximately 500 volume estimates (and prices)</a:t>
            </a:r>
            <a:endParaRPr lang="en-US" dirty="0">
              <a:ea typeface="Tahoma"/>
              <a:cs typeface="Tahoma"/>
            </a:endParaRPr>
          </a:p>
          <a:p>
            <a:pPr marL="359410" lvl="2" indent="-359410">
              <a:lnSpc>
                <a:spcPct val="110000"/>
              </a:lnSpc>
              <a:spcAft>
                <a:spcPts val="1200"/>
              </a:spcAft>
              <a:buClr>
                <a:srgbClr val="21C6DA"/>
              </a:buClr>
              <a:buSzPct val="125000"/>
              <a:defRPr/>
            </a:pPr>
            <a:r>
              <a:rPr lang="en-US" dirty="0"/>
              <a:t>Sequence of accounts is available for 14 regions (13 provinces &amp; territories and outside Canada)</a:t>
            </a:r>
            <a:endParaRPr lang="en-US" dirty="0">
              <a:ea typeface="Tahoma"/>
              <a:cs typeface="Tahoma"/>
            </a:endParaRPr>
          </a:p>
          <a:p>
            <a:pPr marL="816610" lvl="3" indent="-359410">
              <a:lnSpc>
                <a:spcPct val="110000"/>
              </a:lnSpc>
              <a:spcAft>
                <a:spcPts val="1200"/>
              </a:spcAft>
              <a:buClr>
                <a:srgbClr val="21C6DA"/>
              </a:buClr>
              <a:buSzPct val="125000"/>
              <a:defRPr/>
            </a:pPr>
            <a:r>
              <a:rPr lang="en-US" dirty="0"/>
              <a:t>Sector accounts are only available for the household sector given that numerous corporations and non-profits would be considered national in scope</a:t>
            </a:r>
            <a:endParaRPr lang="en-US" dirty="0">
              <a:ea typeface="Tahoma"/>
              <a:cs typeface="Tahoma"/>
            </a:endParaRPr>
          </a:p>
          <a:p>
            <a:pPr marL="816610" lvl="3" indent="-359410">
              <a:lnSpc>
                <a:spcPct val="110000"/>
              </a:lnSpc>
              <a:spcAft>
                <a:spcPts val="1200"/>
              </a:spcAft>
              <a:buClr>
                <a:srgbClr val="21C6DA"/>
              </a:buClr>
              <a:buSzPct val="125000"/>
              <a:defRPr/>
            </a:pPr>
            <a:r>
              <a:rPr lang="en-US" dirty="0"/>
              <a:t>Federal government is allocated to regions often using population and is considered illustrative</a:t>
            </a:r>
            <a:endParaRPr lang="en-US" dirty="0">
              <a:ea typeface="Tahoma"/>
              <a:cs typeface="Tahoma"/>
            </a:endParaRPr>
          </a:p>
        </p:txBody>
      </p:sp>
      <p:sp>
        <p:nvSpPr>
          <p:cNvPr id="4" name="Slide Number Placeholder 3">
            <a:extLst>
              <a:ext uri="{FF2B5EF4-FFF2-40B4-BE49-F238E27FC236}">
                <a16:creationId xmlns:a16="http://schemas.microsoft.com/office/drawing/2014/main" id="{A6885550-70E1-01F0-1102-851EA176C5D0}"/>
              </a:ext>
            </a:extLst>
          </p:cNvPr>
          <p:cNvSpPr>
            <a:spLocks noGrp="1"/>
          </p:cNvSpPr>
          <p:nvPr>
            <p:ph type="sldNum" sz="quarter" idx="4"/>
          </p:nvPr>
        </p:nvSpPr>
        <p:spPr/>
        <p:txBody>
          <a:bodyPr/>
          <a:lstStyle/>
          <a:p>
            <a:fld id="{D07C759C-DCD0-4873-B392-A44DD08CD415}" type="slidenum">
              <a:rPr lang="en-CA" smtClean="0"/>
              <a:t>10</a:t>
            </a:fld>
            <a:endParaRPr lang="en-CA"/>
          </a:p>
        </p:txBody>
      </p:sp>
    </p:spTree>
    <p:extLst>
      <p:ext uri="{BB962C8B-B14F-4D97-AF65-F5344CB8AC3E}">
        <p14:creationId xmlns:p14="http://schemas.microsoft.com/office/powerpoint/2010/main" val="1102438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F03BB6-4AA8-7BFC-D4BA-D4D355925E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E1DB6A-8C4C-BF07-4BE6-39C74ECAAB60}"/>
              </a:ext>
            </a:extLst>
          </p:cNvPr>
          <p:cNvSpPr>
            <a:spLocks noGrp="1"/>
          </p:cNvSpPr>
          <p:nvPr>
            <p:ph type="title"/>
          </p:nvPr>
        </p:nvSpPr>
        <p:spPr/>
        <p:txBody>
          <a:bodyPr/>
          <a:lstStyle/>
          <a:p>
            <a:r>
              <a:rPr lang="en-US" dirty="0"/>
              <a:t>Income and expenditure accounts: data sources </a:t>
            </a:r>
          </a:p>
        </p:txBody>
      </p:sp>
      <p:sp>
        <p:nvSpPr>
          <p:cNvPr id="3" name="Content Placeholder 2">
            <a:extLst>
              <a:ext uri="{FF2B5EF4-FFF2-40B4-BE49-F238E27FC236}">
                <a16:creationId xmlns:a16="http://schemas.microsoft.com/office/drawing/2014/main" id="{7FEE2EF7-B050-2F44-0225-B74C9575F1B2}"/>
              </a:ext>
            </a:extLst>
          </p:cNvPr>
          <p:cNvSpPr>
            <a:spLocks noGrp="1"/>
          </p:cNvSpPr>
          <p:nvPr>
            <p:ph sz="half" idx="10"/>
          </p:nvPr>
        </p:nvSpPr>
        <p:spPr/>
        <p:txBody>
          <a:bodyPr lIns="91440" tIns="45720" rIns="91440" bIns="45720" anchor="t"/>
          <a:lstStyle/>
          <a:p>
            <a:pPr marL="359410" lvl="2" indent="-359410">
              <a:lnSpc>
                <a:spcPct val="110000"/>
              </a:lnSpc>
              <a:spcAft>
                <a:spcPts val="1200"/>
              </a:spcAft>
              <a:buClr>
                <a:srgbClr val="21C6DA"/>
              </a:buClr>
              <a:buSzPct val="125000"/>
              <a:defRPr/>
            </a:pPr>
            <a:r>
              <a:rPr lang="en-US" dirty="0"/>
              <a:t>Certain series (such as housing, compensation, rent) are developed quarterly by region, where the national is the sum of the regions;</a:t>
            </a:r>
          </a:p>
          <a:p>
            <a:pPr marL="816610" lvl="3" indent="-359410">
              <a:lnSpc>
                <a:spcPct val="110000"/>
              </a:lnSpc>
              <a:spcAft>
                <a:spcPts val="1200"/>
              </a:spcAft>
              <a:buClr>
                <a:srgbClr val="21C6DA"/>
              </a:buClr>
              <a:buSzPct val="125000"/>
              <a:defRPr/>
            </a:pPr>
            <a:r>
              <a:rPr lang="en-US" sz="1800" dirty="0">
                <a:effectLst/>
                <a:latin typeface="Segoe UI" panose="020B0502040204020203" pitchFamily="34" charset="0"/>
              </a:rPr>
              <a:t>certain input data sources include the regional information at a sub-annual basis, so compilation by region is possible sub-annually</a:t>
            </a:r>
            <a:endParaRPr lang="en-US" sz="1800" dirty="0">
              <a:effectLst/>
              <a:latin typeface="Arial" panose="020B0604020202020204" pitchFamily="34" charset="0"/>
            </a:endParaRPr>
          </a:p>
          <a:p>
            <a:pPr marL="359410" lvl="2" indent="-359410">
              <a:lnSpc>
                <a:spcPct val="110000"/>
              </a:lnSpc>
              <a:spcAft>
                <a:spcPts val="1200"/>
              </a:spcAft>
              <a:buClr>
                <a:srgbClr val="21C6DA"/>
              </a:buClr>
              <a:buSzPct val="125000"/>
              <a:defRPr/>
            </a:pPr>
            <a:r>
              <a:rPr lang="en-US" dirty="0"/>
              <a:t>Others have regional details on an annual basis for the current period;</a:t>
            </a:r>
            <a:endParaRPr lang="en-US" dirty="0">
              <a:ea typeface="Tahoma"/>
              <a:cs typeface="Tahoma"/>
            </a:endParaRPr>
          </a:p>
          <a:p>
            <a:pPr marL="359410" lvl="2" indent="-359410">
              <a:lnSpc>
                <a:spcPct val="110000"/>
              </a:lnSpc>
              <a:spcAft>
                <a:spcPts val="1200"/>
              </a:spcAft>
              <a:buClr>
                <a:srgbClr val="21C6DA"/>
              </a:buClr>
              <a:buSzPct val="125000"/>
              <a:defRPr/>
            </a:pPr>
            <a:r>
              <a:rPr lang="en-US" dirty="0"/>
              <a:t>Series without data sources by region use the benchmark level from the SUT, projected forward using the national growth rate.</a:t>
            </a:r>
            <a:endParaRPr lang="en-US" dirty="0">
              <a:ea typeface="Tahoma"/>
              <a:cs typeface="Tahoma"/>
            </a:endParaRPr>
          </a:p>
        </p:txBody>
      </p:sp>
      <p:sp>
        <p:nvSpPr>
          <p:cNvPr id="4" name="Slide Number Placeholder 3">
            <a:extLst>
              <a:ext uri="{FF2B5EF4-FFF2-40B4-BE49-F238E27FC236}">
                <a16:creationId xmlns:a16="http://schemas.microsoft.com/office/drawing/2014/main" id="{F8724A7D-7E3B-A431-6562-83BF75A54A31}"/>
              </a:ext>
            </a:extLst>
          </p:cNvPr>
          <p:cNvSpPr>
            <a:spLocks noGrp="1"/>
          </p:cNvSpPr>
          <p:nvPr>
            <p:ph type="sldNum" sz="quarter" idx="4"/>
          </p:nvPr>
        </p:nvSpPr>
        <p:spPr/>
        <p:txBody>
          <a:bodyPr/>
          <a:lstStyle/>
          <a:p>
            <a:fld id="{D07C759C-DCD0-4873-B392-A44DD08CD415}" type="slidenum">
              <a:rPr lang="en-CA" smtClean="0"/>
              <a:t>11</a:t>
            </a:fld>
            <a:endParaRPr lang="en-CA"/>
          </a:p>
        </p:txBody>
      </p:sp>
    </p:spTree>
    <p:extLst>
      <p:ext uri="{BB962C8B-B14F-4D97-AF65-F5344CB8AC3E}">
        <p14:creationId xmlns:p14="http://schemas.microsoft.com/office/powerpoint/2010/main" val="800580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A233E9-B4CE-52B8-ADAF-E4D63026A7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45F673-38B0-8750-4A67-E785850097ED}"/>
              </a:ext>
            </a:extLst>
          </p:cNvPr>
          <p:cNvSpPr>
            <a:spLocks noGrp="1"/>
          </p:cNvSpPr>
          <p:nvPr>
            <p:ph type="title"/>
          </p:nvPr>
        </p:nvSpPr>
        <p:spPr/>
        <p:txBody>
          <a:bodyPr/>
          <a:lstStyle/>
          <a:p>
            <a:r>
              <a:rPr lang="en-US" dirty="0"/>
              <a:t>Income accounts data sources</a:t>
            </a:r>
          </a:p>
        </p:txBody>
      </p:sp>
      <p:sp>
        <p:nvSpPr>
          <p:cNvPr id="4" name="Slide Number Placeholder 3">
            <a:extLst>
              <a:ext uri="{FF2B5EF4-FFF2-40B4-BE49-F238E27FC236}">
                <a16:creationId xmlns:a16="http://schemas.microsoft.com/office/drawing/2014/main" id="{5C45200E-98EF-BA93-EC41-F3C2A4F64BBC}"/>
              </a:ext>
            </a:extLst>
          </p:cNvPr>
          <p:cNvSpPr>
            <a:spLocks noGrp="1"/>
          </p:cNvSpPr>
          <p:nvPr>
            <p:ph type="sldNum" sz="quarter" idx="4"/>
          </p:nvPr>
        </p:nvSpPr>
        <p:spPr/>
        <p:txBody>
          <a:bodyPr/>
          <a:lstStyle/>
          <a:p>
            <a:fld id="{D07C759C-DCD0-4873-B392-A44DD08CD415}" type="slidenum">
              <a:rPr lang="en-CA" smtClean="0"/>
              <a:t>12</a:t>
            </a:fld>
            <a:endParaRPr lang="en-CA"/>
          </a:p>
        </p:txBody>
      </p:sp>
      <p:graphicFrame>
        <p:nvGraphicFramePr>
          <p:cNvPr id="7" name="Table 6">
            <a:extLst>
              <a:ext uri="{FF2B5EF4-FFF2-40B4-BE49-F238E27FC236}">
                <a16:creationId xmlns:a16="http://schemas.microsoft.com/office/drawing/2014/main" id="{D30761CA-A7BB-A3D5-4EB8-332EAB9ABFD7}"/>
              </a:ext>
            </a:extLst>
          </p:cNvPr>
          <p:cNvGraphicFramePr>
            <a:graphicFrameLocks noGrp="1"/>
          </p:cNvGraphicFramePr>
          <p:nvPr>
            <p:extLst>
              <p:ext uri="{D42A27DB-BD31-4B8C-83A1-F6EECF244321}">
                <p14:modId xmlns:p14="http://schemas.microsoft.com/office/powerpoint/2010/main" val="3049876584"/>
              </p:ext>
            </p:extLst>
          </p:nvPr>
        </p:nvGraphicFramePr>
        <p:xfrm>
          <a:off x="551384" y="1196753"/>
          <a:ext cx="10945216" cy="4875300"/>
        </p:xfrm>
        <a:graphic>
          <a:graphicData uri="http://schemas.openxmlformats.org/drawingml/2006/table">
            <a:tbl>
              <a:tblPr firstRow="1" bandRow="1">
                <a:tableStyleId>{5C22544A-7EE6-4342-B048-85BDC9FD1C3A}</a:tableStyleId>
              </a:tblPr>
              <a:tblGrid>
                <a:gridCol w="3263972">
                  <a:extLst>
                    <a:ext uri="{9D8B030D-6E8A-4147-A177-3AD203B41FA5}">
                      <a16:colId xmlns:a16="http://schemas.microsoft.com/office/drawing/2014/main" val="2550470225"/>
                    </a:ext>
                  </a:extLst>
                </a:gridCol>
                <a:gridCol w="7681244">
                  <a:extLst>
                    <a:ext uri="{9D8B030D-6E8A-4147-A177-3AD203B41FA5}">
                      <a16:colId xmlns:a16="http://schemas.microsoft.com/office/drawing/2014/main" val="223621828"/>
                    </a:ext>
                  </a:extLst>
                </a:gridCol>
              </a:tblGrid>
              <a:tr h="353577">
                <a:tc>
                  <a:txBody>
                    <a:bodyPr/>
                    <a:lstStyle/>
                    <a:p>
                      <a:r>
                        <a:rPr lang="en-CA" sz="1800" dirty="0"/>
                        <a:t>GDP components</a:t>
                      </a:r>
                    </a:p>
                  </a:txBody>
                  <a:tcPr/>
                </a:tc>
                <a:tc>
                  <a:txBody>
                    <a:bodyPr/>
                    <a:lstStyle/>
                    <a:p>
                      <a:r>
                        <a:rPr lang="en-CA" sz="1800" dirty="0"/>
                        <a:t>Main data sources</a:t>
                      </a:r>
                    </a:p>
                  </a:txBody>
                  <a:tcPr/>
                </a:tc>
                <a:extLst>
                  <a:ext uri="{0D108BD9-81ED-4DB2-BD59-A6C34878D82A}">
                    <a16:rowId xmlns:a16="http://schemas.microsoft.com/office/drawing/2014/main" val="1849649120"/>
                  </a:ext>
                </a:extLst>
              </a:tr>
              <a:tr h="670260">
                <a:tc>
                  <a:txBody>
                    <a:bodyPr/>
                    <a:lstStyle/>
                    <a:p>
                      <a:r>
                        <a:rPr lang="en-CA" sz="1600" dirty="0"/>
                        <a:t>Compensation of employees</a:t>
                      </a:r>
                    </a:p>
                  </a:txBody>
                  <a:tcPr/>
                </a:tc>
                <a:tc>
                  <a:txBody>
                    <a:bodyPr/>
                    <a:lstStyle/>
                    <a:p>
                      <a:r>
                        <a:rPr lang="en-CA" sz="1600" dirty="0"/>
                        <a:t>income tax data includes the province of employment, whereas province of residence is used for sector accounts</a:t>
                      </a:r>
                    </a:p>
                  </a:txBody>
                  <a:tcPr/>
                </a:tc>
                <a:extLst>
                  <a:ext uri="{0D108BD9-81ED-4DB2-BD59-A6C34878D82A}">
                    <a16:rowId xmlns:a16="http://schemas.microsoft.com/office/drawing/2014/main" val="3654368594"/>
                  </a:ext>
                </a:extLst>
              </a:tr>
              <a:tr h="559830">
                <a:tc>
                  <a:txBody>
                    <a:bodyPr/>
                    <a:lstStyle/>
                    <a:p>
                      <a:r>
                        <a:rPr lang="en-CA" sz="1600" dirty="0"/>
                        <a:t>Operating surplus of corporations</a:t>
                      </a:r>
                    </a:p>
                  </a:txBody>
                  <a:tcPr/>
                </a:tc>
                <a:tc>
                  <a:txBody>
                    <a:bodyPr/>
                    <a:lstStyle/>
                    <a:p>
                      <a:r>
                        <a:rPr lang="en-CA" sz="1600" dirty="0"/>
                        <a:t>establishment based surveys, tax filings, energy surveys, projected from SUT benchmark</a:t>
                      </a:r>
                    </a:p>
                  </a:txBody>
                  <a:tcPr/>
                </a:tc>
                <a:extLst>
                  <a:ext uri="{0D108BD9-81ED-4DB2-BD59-A6C34878D82A}">
                    <a16:rowId xmlns:a16="http://schemas.microsoft.com/office/drawing/2014/main" val="1332830515"/>
                  </a:ext>
                </a:extLst>
              </a:tr>
              <a:tr h="670260">
                <a:tc>
                  <a:txBody>
                    <a:bodyPr/>
                    <a:lstStyle/>
                    <a:p>
                      <a:r>
                        <a:rPr lang="en-CA" sz="1600" dirty="0"/>
                        <a:t>Consumption of fixed capital</a:t>
                      </a:r>
                    </a:p>
                  </a:txBody>
                  <a:tcPr/>
                </a:tc>
                <a:tc>
                  <a:txBody>
                    <a:bodyPr/>
                    <a:lstStyle/>
                    <a:p>
                      <a:r>
                        <a:rPr lang="en-CA" sz="1600" dirty="0"/>
                        <a:t>from capital stock model, built using PT data on investments, depreciation profile in national by asset, prices are PT by industry</a:t>
                      </a:r>
                    </a:p>
                  </a:txBody>
                  <a:tcPr/>
                </a:tc>
                <a:extLst>
                  <a:ext uri="{0D108BD9-81ED-4DB2-BD59-A6C34878D82A}">
                    <a16:rowId xmlns:a16="http://schemas.microsoft.com/office/drawing/2014/main" val="2165881522"/>
                  </a:ext>
                </a:extLst>
              </a:tr>
              <a:tr h="670260">
                <a:tc>
                  <a:txBody>
                    <a:bodyPr/>
                    <a:lstStyle/>
                    <a:p>
                      <a:r>
                        <a:rPr lang="en-CA" sz="1600" dirty="0"/>
                        <a:t>Gross mixed income (non-farm, non-rent)</a:t>
                      </a:r>
                    </a:p>
                  </a:txBody>
                  <a:tcPr/>
                </a:tc>
                <a:tc>
                  <a:txBody>
                    <a:bodyPr/>
                    <a:lstStyle/>
                    <a:p>
                      <a:r>
                        <a:rPr lang="en-CA" sz="1600" dirty="0"/>
                        <a:t>tax filings (business declarations), labour force indicators used for some industries</a:t>
                      </a:r>
                    </a:p>
                  </a:txBody>
                  <a:tcPr/>
                </a:tc>
                <a:extLst>
                  <a:ext uri="{0D108BD9-81ED-4DB2-BD59-A6C34878D82A}">
                    <a16:rowId xmlns:a16="http://schemas.microsoft.com/office/drawing/2014/main" val="661527353"/>
                  </a:ext>
                </a:extLst>
              </a:tr>
              <a:tr h="670260">
                <a:tc>
                  <a:txBody>
                    <a:bodyPr/>
                    <a:lstStyle/>
                    <a:p>
                      <a:r>
                        <a:rPr lang="en-CA" sz="1600" dirty="0"/>
                        <a:t>Gross mixed income (rent)</a:t>
                      </a:r>
                    </a:p>
                  </a:txBody>
                  <a:tcPr/>
                </a:tc>
                <a:tc>
                  <a:txBody>
                    <a:bodyPr/>
                    <a:lstStyle/>
                    <a:p>
                      <a:r>
                        <a:rPr lang="en-CA" sz="1600" dirty="0"/>
                        <a:t>developed at the PT level using a variety of data sources (housing stock in units, average rent from CPI, etc.)</a:t>
                      </a:r>
                    </a:p>
                  </a:txBody>
                  <a:tcPr/>
                </a:tc>
                <a:extLst>
                  <a:ext uri="{0D108BD9-81ED-4DB2-BD59-A6C34878D82A}">
                    <a16:rowId xmlns:a16="http://schemas.microsoft.com/office/drawing/2014/main" val="3321481313"/>
                  </a:ext>
                </a:extLst>
              </a:tr>
              <a:tr h="559830">
                <a:tc>
                  <a:txBody>
                    <a:bodyPr/>
                    <a:lstStyle/>
                    <a:p>
                      <a:r>
                        <a:rPr lang="en-CA" sz="1600" dirty="0"/>
                        <a:t>Gross mixed income (farm)</a:t>
                      </a:r>
                    </a:p>
                  </a:txBody>
                  <a:tcPr/>
                </a:tc>
                <a:tc>
                  <a:txBody>
                    <a:bodyPr/>
                    <a:lstStyle/>
                    <a:p>
                      <a:r>
                        <a:rPr lang="en-CA" sz="1600" dirty="0"/>
                        <a:t>compiled at the PT level from our Agriculture division (farm cash receipts, expenses)</a:t>
                      </a:r>
                    </a:p>
                  </a:txBody>
                  <a:tcPr/>
                </a:tc>
                <a:extLst>
                  <a:ext uri="{0D108BD9-81ED-4DB2-BD59-A6C34878D82A}">
                    <a16:rowId xmlns:a16="http://schemas.microsoft.com/office/drawing/2014/main" val="1241137049"/>
                  </a:ext>
                </a:extLst>
              </a:tr>
              <a:tr h="670260">
                <a:tc>
                  <a:txBody>
                    <a:bodyPr/>
                    <a:lstStyle/>
                    <a:p>
                      <a:r>
                        <a:rPr lang="en-CA" sz="1600" dirty="0"/>
                        <a:t>Taxes less subsidies</a:t>
                      </a:r>
                    </a:p>
                  </a:txBody>
                  <a:tcPr/>
                </a:tc>
                <a:tc>
                  <a:txBody>
                    <a:bodyPr/>
                    <a:lstStyle/>
                    <a:p>
                      <a:r>
                        <a:rPr lang="en-CA" sz="1600" dirty="0"/>
                        <a:t>reported data for local and provincial/territorial governments, federal government spread based on population</a:t>
                      </a:r>
                    </a:p>
                  </a:txBody>
                  <a:tcPr/>
                </a:tc>
                <a:extLst>
                  <a:ext uri="{0D108BD9-81ED-4DB2-BD59-A6C34878D82A}">
                    <a16:rowId xmlns:a16="http://schemas.microsoft.com/office/drawing/2014/main" val="4123934015"/>
                  </a:ext>
                </a:extLst>
              </a:tr>
            </a:tbl>
          </a:graphicData>
        </a:graphic>
      </p:graphicFrame>
    </p:spTree>
    <p:extLst>
      <p:ext uri="{BB962C8B-B14F-4D97-AF65-F5344CB8AC3E}">
        <p14:creationId xmlns:p14="http://schemas.microsoft.com/office/powerpoint/2010/main" val="2529032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2A8FA6-BDFB-07DC-4300-D5CF5BA191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CB0696-E85B-C827-F364-D7B10DFA7C33}"/>
              </a:ext>
            </a:extLst>
          </p:cNvPr>
          <p:cNvSpPr>
            <a:spLocks noGrp="1"/>
          </p:cNvSpPr>
          <p:nvPr>
            <p:ph type="title"/>
          </p:nvPr>
        </p:nvSpPr>
        <p:spPr/>
        <p:txBody>
          <a:bodyPr/>
          <a:lstStyle/>
          <a:p>
            <a:r>
              <a:rPr lang="en-US" dirty="0"/>
              <a:t>Expenditures accounts data sources</a:t>
            </a:r>
          </a:p>
        </p:txBody>
      </p:sp>
      <p:sp>
        <p:nvSpPr>
          <p:cNvPr id="4" name="Slide Number Placeholder 3">
            <a:extLst>
              <a:ext uri="{FF2B5EF4-FFF2-40B4-BE49-F238E27FC236}">
                <a16:creationId xmlns:a16="http://schemas.microsoft.com/office/drawing/2014/main" id="{92651856-766D-3943-14BB-061F5697B7CE}"/>
              </a:ext>
            </a:extLst>
          </p:cNvPr>
          <p:cNvSpPr>
            <a:spLocks noGrp="1"/>
          </p:cNvSpPr>
          <p:nvPr>
            <p:ph type="sldNum" sz="quarter" idx="4"/>
          </p:nvPr>
        </p:nvSpPr>
        <p:spPr/>
        <p:txBody>
          <a:bodyPr/>
          <a:lstStyle/>
          <a:p>
            <a:fld id="{D07C759C-DCD0-4873-B392-A44DD08CD415}" type="slidenum">
              <a:rPr lang="en-CA" smtClean="0"/>
              <a:t>13</a:t>
            </a:fld>
            <a:endParaRPr lang="en-CA"/>
          </a:p>
        </p:txBody>
      </p:sp>
      <p:graphicFrame>
        <p:nvGraphicFramePr>
          <p:cNvPr id="3" name="Table 6">
            <a:extLst>
              <a:ext uri="{FF2B5EF4-FFF2-40B4-BE49-F238E27FC236}">
                <a16:creationId xmlns:a16="http://schemas.microsoft.com/office/drawing/2014/main" id="{F9887626-5DAB-4C0D-3E02-D9C351D252B1}"/>
              </a:ext>
            </a:extLst>
          </p:cNvPr>
          <p:cNvGraphicFramePr>
            <a:graphicFrameLocks noGrp="1"/>
          </p:cNvGraphicFramePr>
          <p:nvPr>
            <p:extLst>
              <p:ext uri="{D42A27DB-BD31-4B8C-83A1-F6EECF244321}">
                <p14:modId xmlns:p14="http://schemas.microsoft.com/office/powerpoint/2010/main" val="129294295"/>
              </p:ext>
            </p:extLst>
          </p:nvPr>
        </p:nvGraphicFramePr>
        <p:xfrm>
          <a:off x="407368" y="1046692"/>
          <a:ext cx="11449272" cy="5190620"/>
        </p:xfrm>
        <a:graphic>
          <a:graphicData uri="http://schemas.openxmlformats.org/drawingml/2006/table">
            <a:tbl>
              <a:tblPr firstRow="1" bandRow="1">
                <a:tableStyleId>{5C22544A-7EE6-4342-B048-85BDC9FD1C3A}</a:tableStyleId>
              </a:tblPr>
              <a:tblGrid>
                <a:gridCol w="2789249">
                  <a:extLst>
                    <a:ext uri="{9D8B030D-6E8A-4147-A177-3AD203B41FA5}">
                      <a16:colId xmlns:a16="http://schemas.microsoft.com/office/drawing/2014/main" val="2550470225"/>
                    </a:ext>
                  </a:extLst>
                </a:gridCol>
                <a:gridCol w="8660023">
                  <a:extLst>
                    <a:ext uri="{9D8B030D-6E8A-4147-A177-3AD203B41FA5}">
                      <a16:colId xmlns:a16="http://schemas.microsoft.com/office/drawing/2014/main" val="223621828"/>
                    </a:ext>
                  </a:extLst>
                </a:gridCol>
              </a:tblGrid>
              <a:tr h="410236">
                <a:tc>
                  <a:txBody>
                    <a:bodyPr/>
                    <a:lstStyle/>
                    <a:p>
                      <a:r>
                        <a:rPr lang="en-CA" sz="1800" dirty="0"/>
                        <a:t>GDP components</a:t>
                      </a:r>
                    </a:p>
                  </a:txBody>
                  <a:tcPr/>
                </a:tc>
                <a:tc>
                  <a:txBody>
                    <a:bodyPr/>
                    <a:lstStyle/>
                    <a:p>
                      <a:r>
                        <a:rPr lang="en-CA" sz="2000" dirty="0"/>
                        <a:t>Main data sources</a:t>
                      </a:r>
                    </a:p>
                  </a:txBody>
                  <a:tcPr/>
                </a:tc>
                <a:extLst>
                  <a:ext uri="{0D108BD9-81ED-4DB2-BD59-A6C34878D82A}">
                    <a16:rowId xmlns:a16="http://schemas.microsoft.com/office/drawing/2014/main" val="1849649120"/>
                  </a:ext>
                </a:extLst>
              </a:tr>
              <a:tr h="573207">
                <a:tc>
                  <a:txBody>
                    <a:bodyPr/>
                    <a:lstStyle/>
                    <a:p>
                      <a:r>
                        <a:rPr lang="en-CA" sz="1600" dirty="0"/>
                        <a:t>Household consumption</a:t>
                      </a:r>
                    </a:p>
                  </a:txBody>
                  <a:tcPr/>
                </a:tc>
                <a:tc>
                  <a:txBody>
                    <a:bodyPr/>
                    <a:lstStyle/>
                    <a:p>
                      <a:r>
                        <a:rPr lang="en-CA" sz="1600" dirty="0"/>
                        <a:t>survey of household spending, vehicle purchases by registration, surveys on retail and restaurants, energy admin data, financial based on bank filings &amp; employment, insurance based on employment (as examples)</a:t>
                      </a:r>
                    </a:p>
                  </a:txBody>
                  <a:tcPr/>
                </a:tc>
                <a:extLst>
                  <a:ext uri="{0D108BD9-81ED-4DB2-BD59-A6C34878D82A}">
                    <a16:rowId xmlns:a16="http://schemas.microsoft.com/office/drawing/2014/main" val="3654368594"/>
                  </a:ext>
                </a:extLst>
              </a:tr>
              <a:tr h="410236">
                <a:tc>
                  <a:txBody>
                    <a:bodyPr/>
                    <a:lstStyle/>
                    <a:p>
                      <a:r>
                        <a:rPr lang="en-CA" sz="1600" dirty="0"/>
                        <a:t>Government final consumption</a:t>
                      </a:r>
                    </a:p>
                  </a:txBody>
                  <a:tcPr/>
                </a:tc>
                <a:tc>
                  <a:txBody>
                    <a:bodyPr/>
                    <a:lstStyle/>
                    <a:p>
                      <a:r>
                        <a:rPr lang="en-CA" sz="1600" dirty="0"/>
                        <a:t>by level of government (local, provincial/territorial), federal government split arbitrarily</a:t>
                      </a:r>
                    </a:p>
                  </a:txBody>
                  <a:tcPr/>
                </a:tc>
                <a:extLst>
                  <a:ext uri="{0D108BD9-81ED-4DB2-BD59-A6C34878D82A}">
                    <a16:rowId xmlns:a16="http://schemas.microsoft.com/office/drawing/2014/main" val="1332830515"/>
                  </a:ext>
                </a:extLst>
              </a:tr>
              <a:tr h="410236">
                <a:tc>
                  <a:txBody>
                    <a:bodyPr/>
                    <a:lstStyle/>
                    <a:p>
                      <a:r>
                        <a:rPr lang="en-CA" sz="1600" dirty="0"/>
                        <a:t>NPISH final consumption</a:t>
                      </a:r>
                    </a:p>
                  </a:txBody>
                  <a:tcPr/>
                </a:tc>
                <a:tc>
                  <a:txBody>
                    <a:bodyPr/>
                    <a:lstStyle/>
                    <a:p>
                      <a:r>
                        <a:rPr lang="en-CA" sz="1600" dirty="0"/>
                        <a:t>based on tax filings for non-profits</a:t>
                      </a:r>
                    </a:p>
                  </a:txBody>
                  <a:tcPr/>
                </a:tc>
                <a:extLst>
                  <a:ext uri="{0D108BD9-81ED-4DB2-BD59-A6C34878D82A}">
                    <a16:rowId xmlns:a16="http://schemas.microsoft.com/office/drawing/2014/main" val="2165881522"/>
                  </a:ext>
                </a:extLst>
              </a:tr>
              <a:tr h="573207">
                <a:tc>
                  <a:txBody>
                    <a:bodyPr/>
                    <a:lstStyle/>
                    <a:p>
                      <a:r>
                        <a:rPr lang="en-CA" sz="1600" dirty="0"/>
                        <a:t>Capital investment: construction</a:t>
                      </a:r>
                    </a:p>
                  </a:txBody>
                  <a:tcPr/>
                </a:tc>
                <a:tc>
                  <a:txBody>
                    <a:bodyPr/>
                    <a:lstStyle/>
                    <a:p>
                      <a:r>
                        <a:rPr lang="en-CA" sz="1600" dirty="0"/>
                        <a:t>sub-annual surveys for buildings have PT details, engineering from annual CAPEX survey with PT details</a:t>
                      </a:r>
                    </a:p>
                  </a:txBody>
                  <a:tcPr/>
                </a:tc>
                <a:extLst>
                  <a:ext uri="{0D108BD9-81ED-4DB2-BD59-A6C34878D82A}">
                    <a16:rowId xmlns:a16="http://schemas.microsoft.com/office/drawing/2014/main" val="661527353"/>
                  </a:ext>
                </a:extLst>
              </a:tr>
              <a:tr h="410236">
                <a:tc>
                  <a:txBody>
                    <a:bodyPr/>
                    <a:lstStyle/>
                    <a:p>
                      <a:r>
                        <a:rPr lang="en-CA" sz="1600" dirty="0"/>
                        <a:t>Capital investment: M&amp;E</a:t>
                      </a:r>
                    </a:p>
                  </a:txBody>
                  <a:tcPr/>
                </a:tc>
                <a:tc>
                  <a:txBody>
                    <a:bodyPr/>
                    <a:lstStyle/>
                    <a:p>
                      <a:r>
                        <a:rPr lang="en-CA" sz="1600" dirty="0"/>
                        <a:t>annual CAPEX survey, projected forward from SUT benchmark</a:t>
                      </a:r>
                    </a:p>
                  </a:txBody>
                  <a:tcPr/>
                </a:tc>
                <a:extLst>
                  <a:ext uri="{0D108BD9-81ED-4DB2-BD59-A6C34878D82A}">
                    <a16:rowId xmlns:a16="http://schemas.microsoft.com/office/drawing/2014/main" val="3321481313"/>
                  </a:ext>
                </a:extLst>
              </a:tr>
              <a:tr h="573207">
                <a:tc>
                  <a:txBody>
                    <a:bodyPr/>
                    <a:lstStyle/>
                    <a:p>
                      <a:r>
                        <a:rPr lang="en-CA" sz="1600" dirty="0"/>
                        <a:t>Capital investment: IPP</a:t>
                      </a:r>
                    </a:p>
                  </a:txBody>
                  <a:tcPr/>
                </a:tc>
                <a:tc>
                  <a:txBody>
                    <a:bodyPr/>
                    <a:lstStyle/>
                    <a:p>
                      <a:r>
                        <a:rPr lang="en-CA" sz="1600" dirty="0"/>
                        <a:t>PT ratios projected from SUT benchmark using national level surveys, own-account using PT jobs and wages</a:t>
                      </a:r>
                    </a:p>
                  </a:txBody>
                  <a:tcPr/>
                </a:tc>
                <a:extLst>
                  <a:ext uri="{0D108BD9-81ED-4DB2-BD59-A6C34878D82A}">
                    <a16:rowId xmlns:a16="http://schemas.microsoft.com/office/drawing/2014/main" val="1241137049"/>
                  </a:ext>
                </a:extLst>
              </a:tr>
              <a:tr h="410236">
                <a:tc>
                  <a:txBody>
                    <a:bodyPr/>
                    <a:lstStyle/>
                    <a:p>
                      <a:r>
                        <a:rPr lang="en-CA" sz="1600" dirty="0"/>
                        <a:t>Non-farm inventories</a:t>
                      </a:r>
                    </a:p>
                  </a:txBody>
                  <a:tcPr/>
                </a:tc>
                <a:tc>
                  <a:txBody>
                    <a:bodyPr/>
                    <a:lstStyle/>
                    <a:p>
                      <a:r>
                        <a:rPr lang="en-CA" sz="1600"/>
                        <a:t>business establishment-based </a:t>
                      </a:r>
                      <a:r>
                        <a:rPr lang="en-CA" sz="1600" dirty="0"/>
                        <a:t>surveys, energy surveys, tax data</a:t>
                      </a:r>
                    </a:p>
                  </a:txBody>
                  <a:tcPr/>
                </a:tc>
                <a:extLst>
                  <a:ext uri="{0D108BD9-81ED-4DB2-BD59-A6C34878D82A}">
                    <a16:rowId xmlns:a16="http://schemas.microsoft.com/office/drawing/2014/main" val="4123934015"/>
                  </a:ext>
                </a:extLst>
              </a:tr>
              <a:tr h="410236">
                <a:tc>
                  <a:txBody>
                    <a:bodyPr/>
                    <a:lstStyle/>
                    <a:p>
                      <a:r>
                        <a:rPr lang="en-CA" sz="1600" dirty="0"/>
                        <a:t>International trade</a:t>
                      </a:r>
                    </a:p>
                  </a:txBody>
                  <a:tcPr/>
                </a:tc>
                <a:tc>
                  <a:txBody>
                    <a:bodyPr/>
                    <a:lstStyle/>
                    <a:p>
                      <a:r>
                        <a:rPr lang="en-CA" sz="1600" dirty="0"/>
                        <a:t>Canada’s trade with rest of world is total, PT splits are based on SUT benchmark projected using Final demand and energy/mining surveys</a:t>
                      </a:r>
                    </a:p>
                  </a:txBody>
                  <a:tcPr/>
                </a:tc>
                <a:extLst>
                  <a:ext uri="{0D108BD9-81ED-4DB2-BD59-A6C34878D82A}">
                    <a16:rowId xmlns:a16="http://schemas.microsoft.com/office/drawing/2014/main" val="2170700109"/>
                  </a:ext>
                </a:extLst>
              </a:tr>
              <a:tr h="410236">
                <a:tc>
                  <a:txBody>
                    <a:bodyPr/>
                    <a:lstStyle/>
                    <a:p>
                      <a:r>
                        <a:rPr lang="en-CA" sz="1600" dirty="0"/>
                        <a:t>Interprovincial trade</a:t>
                      </a:r>
                    </a:p>
                  </a:txBody>
                  <a:tcPr/>
                </a:tc>
                <a:tc>
                  <a:txBody>
                    <a:bodyPr/>
                    <a:lstStyle/>
                    <a:p>
                      <a:r>
                        <a:rPr lang="en-CA" sz="1600" dirty="0"/>
                        <a:t>SUT benchmark projected forward using Final demand and energy/mining surveys</a:t>
                      </a:r>
                    </a:p>
                  </a:txBody>
                  <a:tcPr/>
                </a:tc>
                <a:extLst>
                  <a:ext uri="{0D108BD9-81ED-4DB2-BD59-A6C34878D82A}">
                    <a16:rowId xmlns:a16="http://schemas.microsoft.com/office/drawing/2014/main" val="3349134293"/>
                  </a:ext>
                </a:extLst>
              </a:tr>
            </a:tbl>
          </a:graphicData>
        </a:graphic>
      </p:graphicFrame>
    </p:spTree>
    <p:extLst>
      <p:ext uri="{BB962C8B-B14F-4D97-AF65-F5344CB8AC3E}">
        <p14:creationId xmlns:p14="http://schemas.microsoft.com/office/powerpoint/2010/main" val="2493903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0BF46E-6F4D-CD26-8D04-F9405D8339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4F6626-5C46-3E2C-F34E-C84FFF9F3AD5}"/>
              </a:ext>
            </a:extLst>
          </p:cNvPr>
          <p:cNvSpPr>
            <a:spLocks noGrp="1"/>
          </p:cNvSpPr>
          <p:nvPr>
            <p:ph type="title"/>
          </p:nvPr>
        </p:nvSpPr>
        <p:spPr/>
        <p:txBody>
          <a:bodyPr/>
          <a:lstStyle/>
          <a:p>
            <a:r>
              <a:rPr lang="en-US" dirty="0"/>
              <a:t>Income and expenditure account: deflation</a:t>
            </a:r>
          </a:p>
        </p:txBody>
      </p:sp>
      <p:sp>
        <p:nvSpPr>
          <p:cNvPr id="3" name="Content Placeholder 2">
            <a:extLst>
              <a:ext uri="{FF2B5EF4-FFF2-40B4-BE49-F238E27FC236}">
                <a16:creationId xmlns:a16="http://schemas.microsoft.com/office/drawing/2014/main" id="{4B3957D1-46AB-02BD-A621-37FE11313C5B}"/>
              </a:ext>
            </a:extLst>
          </p:cNvPr>
          <p:cNvSpPr>
            <a:spLocks noGrp="1"/>
          </p:cNvSpPr>
          <p:nvPr>
            <p:ph sz="half" idx="10"/>
          </p:nvPr>
        </p:nvSpPr>
        <p:spPr/>
        <p:txBody>
          <a:bodyPr/>
          <a:lstStyle/>
          <a:p>
            <a:pPr marL="360000" lvl="2" indent="-360000">
              <a:lnSpc>
                <a:spcPct val="110000"/>
              </a:lnSpc>
              <a:buClr>
                <a:srgbClr val="21C6DA"/>
              </a:buClr>
              <a:buSzPct val="125000"/>
              <a:defRPr/>
            </a:pPr>
            <a:r>
              <a:rPr lang="en-US" dirty="0"/>
              <a:t>Only the expenditure accounts are estimated in both nominal and volume terms at the detailed level</a:t>
            </a:r>
          </a:p>
          <a:p>
            <a:pPr marL="360000" lvl="2" indent="-360000">
              <a:lnSpc>
                <a:spcPct val="110000"/>
              </a:lnSpc>
              <a:buClr>
                <a:srgbClr val="21C6DA"/>
              </a:buClr>
              <a:buSzPct val="125000"/>
              <a:defRPr/>
            </a:pPr>
            <a:r>
              <a:rPr lang="en-US" dirty="0"/>
              <a:t>In most cases, the nominal is derived first which is deflated with prices to estimate the volumes</a:t>
            </a:r>
          </a:p>
          <a:p>
            <a:pPr marL="817200" lvl="3" indent="-360000">
              <a:lnSpc>
                <a:spcPct val="110000"/>
              </a:lnSpc>
              <a:buClr>
                <a:srgbClr val="21C6DA"/>
              </a:buClr>
              <a:buSzPct val="125000"/>
              <a:defRPr/>
            </a:pPr>
            <a:r>
              <a:rPr lang="en-US" sz="1800" dirty="0">
                <a:effectLst/>
                <a:latin typeface="Segoe UI" panose="020B0502040204020203" pitchFamily="34" charset="0"/>
              </a:rPr>
              <a:t>certain components, such as energy trade flows are estimate on a volume level first</a:t>
            </a:r>
            <a:endParaRPr lang="en-US" dirty="0"/>
          </a:p>
          <a:p>
            <a:pPr marL="360000" lvl="2" indent="-360000">
              <a:lnSpc>
                <a:spcPct val="110000"/>
              </a:lnSpc>
              <a:buClr>
                <a:srgbClr val="21C6DA"/>
              </a:buClr>
              <a:buSzPct val="125000"/>
              <a:defRPr/>
            </a:pPr>
            <a:r>
              <a:rPr lang="en-US" dirty="0"/>
              <a:t>Examples of prices with provincial-territorial dimension:</a:t>
            </a:r>
          </a:p>
          <a:p>
            <a:pPr marL="817200" lvl="3" indent="-360000">
              <a:lnSpc>
                <a:spcPct val="110000"/>
              </a:lnSpc>
              <a:buClr>
                <a:srgbClr val="21C6DA"/>
              </a:buClr>
              <a:buSzPct val="125000"/>
              <a:defRPr/>
            </a:pPr>
            <a:r>
              <a:rPr lang="en-US" dirty="0"/>
              <a:t>Consumer price index</a:t>
            </a:r>
          </a:p>
          <a:p>
            <a:pPr marL="817200" lvl="3" indent="-360000">
              <a:lnSpc>
                <a:spcPct val="110000"/>
              </a:lnSpc>
              <a:buClr>
                <a:srgbClr val="21C6DA"/>
              </a:buClr>
              <a:buSzPct val="125000"/>
              <a:defRPr/>
            </a:pPr>
            <a:r>
              <a:rPr lang="en-US" dirty="0"/>
              <a:t>Machinery and equipment price index (by industry, by PT)</a:t>
            </a:r>
          </a:p>
          <a:p>
            <a:pPr marL="817200" lvl="3" indent="-360000">
              <a:lnSpc>
                <a:spcPct val="110000"/>
              </a:lnSpc>
              <a:buClr>
                <a:srgbClr val="21C6DA"/>
              </a:buClr>
              <a:buSzPct val="125000"/>
              <a:defRPr/>
            </a:pPr>
            <a:r>
              <a:rPr lang="en-US" dirty="0"/>
              <a:t>Building construction price index</a:t>
            </a:r>
          </a:p>
          <a:p>
            <a:pPr marL="817200" lvl="3" indent="-360000">
              <a:lnSpc>
                <a:spcPct val="110000"/>
              </a:lnSpc>
              <a:buClr>
                <a:srgbClr val="21C6DA"/>
              </a:buClr>
              <a:buSzPct val="125000"/>
              <a:defRPr/>
            </a:pPr>
            <a:r>
              <a:rPr lang="en-US" dirty="0"/>
              <a:t>Own-account capital uses movement of wages </a:t>
            </a:r>
          </a:p>
          <a:p>
            <a:pPr marL="360000" lvl="2" indent="-360000">
              <a:lnSpc>
                <a:spcPct val="110000"/>
              </a:lnSpc>
              <a:buClr>
                <a:srgbClr val="21C6DA"/>
              </a:buClr>
              <a:buSzPct val="125000"/>
              <a:defRPr/>
            </a:pPr>
            <a:r>
              <a:rPr lang="en-US" dirty="0"/>
              <a:t>There is limited data source for prices of trade flows by region, national prices are used for the most part</a:t>
            </a:r>
          </a:p>
        </p:txBody>
      </p:sp>
      <p:sp>
        <p:nvSpPr>
          <p:cNvPr id="4" name="Slide Number Placeholder 3">
            <a:extLst>
              <a:ext uri="{FF2B5EF4-FFF2-40B4-BE49-F238E27FC236}">
                <a16:creationId xmlns:a16="http://schemas.microsoft.com/office/drawing/2014/main" id="{BC36A87E-F770-64A5-B5AF-2C983A8085D1}"/>
              </a:ext>
            </a:extLst>
          </p:cNvPr>
          <p:cNvSpPr>
            <a:spLocks noGrp="1"/>
          </p:cNvSpPr>
          <p:nvPr>
            <p:ph type="sldNum" sz="quarter" idx="4"/>
          </p:nvPr>
        </p:nvSpPr>
        <p:spPr/>
        <p:txBody>
          <a:bodyPr/>
          <a:lstStyle/>
          <a:p>
            <a:fld id="{D07C759C-DCD0-4873-B392-A44DD08CD415}" type="slidenum">
              <a:rPr lang="en-CA" smtClean="0"/>
              <a:t>14</a:t>
            </a:fld>
            <a:endParaRPr lang="en-CA"/>
          </a:p>
        </p:txBody>
      </p:sp>
    </p:spTree>
    <p:extLst>
      <p:ext uri="{BB962C8B-B14F-4D97-AF65-F5344CB8AC3E}">
        <p14:creationId xmlns:p14="http://schemas.microsoft.com/office/powerpoint/2010/main" val="3261584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35DFF-FB86-8CD5-5EA3-D1691BCB6D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FF535-A7B8-AB8C-F06A-B4080841C563}"/>
              </a:ext>
            </a:extLst>
          </p:cNvPr>
          <p:cNvSpPr>
            <a:spLocks noGrp="1"/>
          </p:cNvSpPr>
          <p:nvPr>
            <p:ph type="title"/>
          </p:nvPr>
        </p:nvSpPr>
        <p:spPr/>
        <p:txBody>
          <a:bodyPr/>
          <a:lstStyle/>
          <a:p>
            <a:r>
              <a:rPr lang="en-US" dirty="0"/>
              <a:t>Income and expenditure accounts: Trade flows by region</a:t>
            </a:r>
          </a:p>
        </p:txBody>
      </p:sp>
      <p:sp>
        <p:nvSpPr>
          <p:cNvPr id="3" name="Content Placeholder 2">
            <a:extLst>
              <a:ext uri="{FF2B5EF4-FFF2-40B4-BE49-F238E27FC236}">
                <a16:creationId xmlns:a16="http://schemas.microsoft.com/office/drawing/2014/main" id="{1F086F8C-FBE9-4FDF-4794-F38837C916FB}"/>
              </a:ext>
            </a:extLst>
          </p:cNvPr>
          <p:cNvSpPr>
            <a:spLocks noGrp="1"/>
          </p:cNvSpPr>
          <p:nvPr>
            <p:ph sz="half" idx="10"/>
          </p:nvPr>
        </p:nvSpPr>
        <p:spPr/>
        <p:txBody>
          <a:bodyPr/>
          <a:lstStyle/>
          <a:p>
            <a:pPr marL="360000" lvl="2" indent="-360000">
              <a:lnSpc>
                <a:spcPct val="110000"/>
              </a:lnSpc>
              <a:buClr>
                <a:srgbClr val="21C6DA"/>
              </a:buClr>
              <a:buSzPct val="125000"/>
              <a:defRPr/>
            </a:pPr>
            <a:r>
              <a:rPr lang="en-US" dirty="0"/>
              <a:t>Inter-provincial trade flows measure the annual trade of goods and services between the provinces and territories, whereas international trade by province reflects annual trade between individual provinces/territories and the rest of the world</a:t>
            </a:r>
          </a:p>
          <a:p>
            <a:pPr marL="817200" lvl="3" indent="-360000">
              <a:lnSpc>
                <a:spcPct val="110000"/>
              </a:lnSpc>
              <a:buClr>
                <a:srgbClr val="21C6DA"/>
              </a:buClr>
              <a:buSzPct val="125000"/>
              <a:defRPr/>
            </a:pPr>
            <a:r>
              <a:rPr lang="en-US" dirty="0"/>
              <a:t>Both are estimated for expenditure-based GDP by region;</a:t>
            </a:r>
          </a:p>
          <a:p>
            <a:pPr marL="360000" lvl="2" indent="-360000">
              <a:lnSpc>
                <a:spcPct val="110000"/>
              </a:lnSpc>
              <a:buClr>
                <a:srgbClr val="21C6DA"/>
              </a:buClr>
              <a:buSzPct val="125000"/>
              <a:defRPr/>
            </a:pPr>
            <a:r>
              <a:rPr lang="en-US" dirty="0"/>
              <a:t>Developed by balancing the supply and demand for goods and services by province and within the SUT framework; beyond the SUT year, the modelled flows are confronted against energy/mining surveys and final domestic demand;</a:t>
            </a:r>
          </a:p>
          <a:p>
            <a:pPr marL="360000" lvl="2" indent="-360000">
              <a:lnSpc>
                <a:spcPct val="110000"/>
              </a:lnSpc>
              <a:buClr>
                <a:srgbClr val="21C6DA"/>
              </a:buClr>
              <a:buSzPct val="125000"/>
              <a:defRPr/>
            </a:pPr>
            <a:r>
              <a:rPr lang="en-US" dirty="0"/>
              <a:t>Nuances with PT trade flows: </a:t>
            </a:r>
          </a:p>
          <a:p>
            <a:pPr marL="817200" lvl="3" indent="-360000">
              <a:lnSpc>
                <a:spcPct val="110000"/>
              </a:lnSpc>
              <a:buClr>
                <a:srgbClr val="21C6DA"/>
              </a:buClr>
              <a:buSzPct val="125000"/>
              <a:defRPr/>
            </a:pPr>
            <a:r>
              <a:rPr lang="en-US" dirty="0"/>
              <a:t>definition of certain services is different in national versus provincial system therefore international trade of services is not equal between the two systems (total international trade is), </a:t>
            </a:r>
          </a:p>
          <a:p>
            <a:pPr marL="817200" lvl="3" indent="-360000">
              <a:lnSpc>
                <a:spcPct val="110000"/>
              </a:lnSpc>
              <a:buClr>
                <a:srgbClr val="21C6DA"/>
              </a:buClr>
              <a:buSzPct val="125000"/>
              <a:defRPr/>
            </a:pPr>
            <a:r>
              <a:rPr lang="en-US" dirty="0"/>
              <a:t>Inter-provincial services require special attention: for example, insurance – there could be a disaster in one province, but the insurance company (and staff) are in another province. Therefore, we estimate an interprovincial trade flow of insurance services</a:t>
            </a:r>
          </a:p>
        </p:txBody>
      </p:sp>
      <p:sp>
        <p:nvSpPr>
          <p:cNvPr id="4" name="Slide Number Placeholder 3">
            <a:extLst>
              <a:ext uri="{FF2B5EF4-FFF2-40B4-BE49-F238E27FC236}">
                <a16:creationId xmlns:a16="http://schemas.microsoft.com/office/drawing/2014/main" id="{2BE56A8A-EFD4-8D44-BF24-68B671B323DA}"/>
              </a:ext>
            </a:extLst>
          </p:cNvPr>
          <p:cNvSpPr>
            <a:spLocks noGrp="1"/>
          </p:cNvSpPr>
          <p:nvPr>
            <p:ph type="sldNum" sz="quarter" idx="4"/>
          </p:nvPr>
        </p:nvSpPr>
        <p:spPr/>
        <p:txBody>
          <a:bodyPr/>
          <a:lstStyle/>
          <a:p>
            <a:fld id="{D07C759C-DCD0-4873-B392-A44DD08CD415}" type="slidenum">
              <a:rPr lang="en-CA" smtClean="0"/>
              <a:t>15</a:t>
            </a:fld>
            <a:endParaRPr lang="en-CA"/>
          </a:p>
        </p:txBody>
      </p:sp>
    </p:spTree>
    <p:extLst>
      <p:ext uri="{BB962C8B-B14F-4D97-AF65-F5344CB8AC3E}">
        <p14:creationId xmlns:p14="http://schemas.microsoft.com/office/powerpoint/2010/main" val="4258346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0C1E9-9E4F-49B1-5538-2C22AEDCFC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9D4D7D-E2BB-A7F8-EFF5-05C58DF9E28D}"/>
              </a:ext>
            </a:extLst>
          </p:cNvPr>
          <p:cNvSpPr>
            <a:spLocks noGrp="1"/>
          </p:cNvSpPr>
          <p:nvPr>
            <p:ph type="title"/>
          </p:nvPr>
        </p:nvSpPr>
        <p:spPr/>
        <p:txBody>
          <a:bodyPr/>
          <a:lstStyle/>
          <a:p>
            <a:r>
              <a:rPr lang="en-US" dirty="0"/>
              <a:t>Industry accounts</a:t>
            </a:r>
          </a:p>
        </p:txBody>
      </p:sp>
      <p:sp>
        <p:nvSpPr>
          <p:cNvPr id="3" name="Content Placeholder 2">
            <a:extLst>
              <a:ext uri="{FF2B5EF4-FFF2-40B4-BE49-F238E27FC236}">
                <a16:creationId xmlns:a16="http://schemas.microsoft.com/office/drawing/2014/main" id="{007BFBD1-BD5F-E311-E30D-1D3850D430E1}"/>
              </a:ext>
            </a:extLst>
          </p:cNvPr>
          <p:cNvSpPr>
            <a:spLocks noGrp="1"/>
          </p:cNvSpPr>
          <p:nvPr>
            <p:ph sz="half" idx="10"/>
          </p:nvPr>
        </p:nvSpPr>
        <p:spPr/>
        <p:txBody>
          <a:bodyPr/>
          <a:lstStyle/>
          <a:p>
            <a:pPr marL="360000" lvl="2" indent="-360000">
              <a:lnSpc>
                <a:spcPct val="110000"/>
              </a:lnSpc>
              <a:spcAft>
                <a:spcPts val="1200"/>
              </a:spcAft>
              <a:buClr>
                <a:srgbClr val="21C6DA"/>
              </a:buClr>
              <a:buSzPct val="125000"/>
              <a:defRPr/>
            </a:pPr>
            <a:r>
              <a:rPr lang="en-US" dirty="0"/>
              <a:t>Annual provincial-territorial GDP by industry is estimated for 226 industries plus 111 aggregates thence, including special aggregations such as ‘goods-producing industries’, ‘energy sector’, ‘public sector’ for each region</a:t>
            </a:r>
          </a:p>
          <a:p>
            <a:pPr marL="817200" lvl="3" indent="-360000">
              <a:lnSpc>
                <a:spcPct val="110000"/>
              </a:lnSpc>
              <a:spcAft>
                <a:spcPts val="1200"/>
              </a:spcAft>
              <a:buClr>
                <a:srgbClr val="21C6DA"/>
              </a:buClr>
              <a:buSzPct val="125000"/>
              <a:defRPr/>
            </a:pPr>
            <a:r>
              <a:rPr lang="en-US" dirty="0"/>
              <a:t>various levels/aggregations permit targeted analysis and industrial performance reviews</a:t>
            </a:r>
          </a:p>
          <a:p>
            <a:pPr marL="360000" lvl="2" indent="-360000">
              <a:lnSpc>
                <a:spcPct val="110000"/>
              </a:lnSpc>
              <a:spcAft>
                <a:spcPts val="1200"/>
              </a:spcAft>
              <a:buClr>
                <a:srgbClr val="21C6DA"/>
              </a:buClr>
              <a:buSzPct val="125000"/>
              <a:defRPr/>
            </a:pPr>
            <a:r>
              <a:rPr lang="en-US" dirty="0"/>
              <a:t>Data available 4 months after the reference period and revised at the time of the PTEA release, with incorporation of latest SUT</a:t>
            </a:r>
          </a:p>
          <a:p>
            <a:pPr marL="360000" lvl="2" indent="-360000">
              <a:lnSpc>
                <a:spcPct val="110000"/>
              </a:lnSpc>
              <a:spcAft>
                <a:spcPts val="1200"/>
              </a:spcAft>
              <a:buClr>
                <a:srgbClr val="21C6DA"/>
              </a:buClr>
              <a:buSzPct val="125000"/>
              <a:defRPr/>
            </a:pPr>
            <a:r>
              <a:rPr lang="en-US" dirty="0"/>
              <a:t>Estimation method: </a:t>
            </a:r>
          </a:p>
          <a:p>
            <a:pPr marL="817200" lvl="3" indent="-360000">
              <a:lnSpc>
                <a:spcPct val="110000"/>
              </a:lnSpc>
              <a:spcAft>
                <a:spcPts val="1200"/>
              </a:spcAft>
              <a:buClr>
                <a:srgbClr val="21C6DA"/>
              </a:buClr>
              <a:buSzPct val="125000"/>
              <a:defRPr/>
            </a:pPr>
            <a:r>
              <a:rPr lang="en-US" dirty="0"/>
              <a:t>SUT year: double deflation at the national and provincial-territorial level</a:t>
            </a:r>
          </a:p>
          <a:p>
            <a:pPr marL="817200" lvl="3" indent="-360000">
              <a:lnSpc>
                <a:spcPct val="110000"/>
              </a:lnSpc>
              <a:spcAft>
                <a:spcPts val="1200"/>
              </a:spcAft>
              <a:buClr>
                <a:srgbClr val="21C6DA"/>
              </a:buClr>
              <a:buSzPct val="125000"/>
              <a:defRPr/>
            </a:pPr>
            <a:r>
              <a:rPr lang="en-US" dirty="0"/>
              <a:t>Beyond SUT year: project Output and gross value added in real terms using various indicators; sum of provinces benchmarked to national monthly GDP by industry.</a:t>
            </a:r>
          </a:p>
        </p:txBody>
      </p:sp>
      <p:sp>
        <p:nvSpPr>
          <p:cNvPr id="4" name="Slide Number Placeholder 3">
            <a:extLst>
              <a:ext uri="{FF2B5EF4-FFF2-40B4-BE49-F238E27FC236}">
                <a16:creationId xmlns:a16="http://schemas.microsoft.com/office/drawing/2014/main" id="{7B305BCF-685A-14AD-3C6E-431C87FBA85E}"/>
              </a:ext>
            </a:extLst>
          </p:cNvPr>
          <p:cNvSpPr>
            <a:spLocks noGrp="1"/>
          </p:cNvSpPr>
          <p:nvPr>
            <p:ph type="sldNum" sz="quarter" idx="4"/>
          </p:nvPr>
        </p:nvSpPr>
        <p:spPr/>
        <p:txBody>
          <a:bodyPr/>
          <a:lstStyle/>
          <a:p>
            <a:fld id="{D07C759C-DCD0-4873-B392-A44DD08CD415}" type="slidenum">
              <a:rPr lang="en-CA" smtClean="0"/>
              <a:t>16</a:t>
            </a:fld>
            <a:endParaRPr lang="en-CA"/>
          </a:p>
        </p:txBody>
      </p:sp>
    </p:spTree>
    <p:extLst>
      <p:ext uri="{BB962C8B-B14F-4D97-AF65-F5344CB8AC3E}">
        <p14:creationId xmlns:p14="http://schemas.microsoft.com/office/powerpoint/2010/main" val="3850576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7EA30C-2FF9-61C0-50E1-2F7510FA8A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9E7E84-226F-B2BB-45CB-34114A99207B}"/>
              </a:ext>
            </a:extLst>
          </p:cNvPr>
          <p:cNvSpPr>
            <a:spLocks noGrp="1"/>
          </p:cNvSpPr>
          <p:nvPr>
            <p:ph type="title"/>
          </p:nvPr>
        </p:nvSpPr>
        <p:spPr/>
        <p:txBody>
          <a:bodyPr/>
          <a:lstStyle/>
          <a:p>
            <a:r>
              <a:rPr lang="en-US" dirty="0"/>
              <a:t>Industry accounts </a:t>
            </a:r>
            <a:r>
              <a:rPr lang="en-US" sz="2000" dirty="0"/>
              <a:t>continued</a:t>
            </a:r>
            <a:endParaRPr lang="en-US" dirty="0"/>
          </a:p>
        </p:txBody>
      </p:sp>
      <p:sp>
        <p:nvSpPr>
          <p:cNvPr id="3" name="Content Placeholder 2">
            <a:extLst>
              <a:ext uri="{FF2B5EF4-FFF2-40B4-BE49-F238E27FC236}">
                <a16:creationId xmlns:a16="http://schemas.microsoft.com/office/drawing/2014/main" id="{6DD32930-A008-4BB7-40C1-43E237E1DD86}"/>
              </a:ext>
            </a:extLst>
          </p:cNvPr>
          <p:cNvSpPr>
            <a:spLocks noGrp="1"/>
          </p:cNvSpPr>
          <p:nvPr>
            <p:ph sz="half" idx="10"/>
          </p:nvPr>
        </p:nvSpPr>
        <p:spPr/>
        <p:txBody>
          <a:bodyPr/>
          <a:lstStyle/>
          <a:p>
            <a:pPr marL="360000" lvl="2" indent="-360000">
              <a:lnSpc>
                <a:spcPct val="110000"/>
              </a:lnSpc>
              <a:buClr>
                <a:srgbClr val="21C6DA"/>
              </a:buClr>
              <a:buSzPct val="125000"/>
              <a:defRPr/>
            </a:pPr>
            <a:r>
              <a:rPr lang="en-US" dirty="0"/>
              <a:t>Due to limited data sources, cannot estimate value added directly – as expenditures accounts – so partial indicators of an industry’s production function are used</a:t>
            </a:r>
          </a:p>
          <a:p>
            <a:pPr marL="817200" lvl="3" indent="-360000">
              <a:lnSpc>
                <a:spcPct val="110000"/>
              </a:lnSpc>
              <a:buClr>
                <a:srgbClr val="21C6DA"/>
              </a:buClr>
              <a:buSzPct val="125000"/>
              <a:defRPr/>
            </a:pPr>
            <a:r>
              <a:rPr lang="en-US" dirty="0"/>
              <a:t>Principal outputs &amp; employment</a:t>
            </a:r>
          </a:p>
          <a:p>
            <a:pPr marL="817200" lvl="3" indent="-360000">
              <a:lnSpc>
                <a:spcPct val="110000"/>
              </a:lnSpc>
              <a:buClr>
                <a:srgbClr val="21C6DA"/>
              </a:buClr>
              <a:buSzPct val="125000"/>
              <a:defRPr/>
            </a:pPr>
            <a:r>
              <a:rPr lang="en-US" dirty="0"/>
              <a:t>Assumption of fixed real technology coefficients -&gt; changes (real) in the indicator used (output, </a:t>
            </a:r>
            <a:r>
              <a:rPr lang="en-US" dirty="0" err="1"/>
              <a:t>labour</a:t>
            </a:r>
            <a:r>
              <a:rPr lang="en-US" dirty="0"/>
              <a:t> or usage) correspond to changes in (real) value added</a:t>
            </a:r>
          </a:p>
          <a:p>
            <a:pPr marL="360000" lvl="2" indent="-360000">
              <a:lnSpc>
                <a:spcPct val="110000"/>
              </a:lnSpc>
              <a:buClr>
                <a:srgbClr val="21C6DA"/>
              </a:buClr>
              <a:buSzPct val="125000"/>
              <a:defRPr/>
            </a:pPr>
            <a:r>
              <a:rPr lang="en-US" dirty="0"/>
              <a:t>Deflation: price indexes or unit values (where quantities and prices are available)</a:t>
            </a:r>
          </a:p>
          <a:p>
            <a:pPr marL="360000" lvl="2" indent="-360000">
              <a:lnSpc>
                <a:spcPct val="110000"/>
              </a:lnSpc>
              <a:buClr>
                <a:srgbClr val="21C6DA"/>
              </a:buClr>
              <a:buSzPct val="125000"/>
              <a:defRPr/>
            </a:pPr>
            <a:r>
              <a:rPr lang="en-US" dirty="0"/>
              <a:t>Main data sources:</a:t>
            </a:r>
          </a:p>
          <a:p>
            <a:pPr marL="817200" lvl="3" indent="-360000">
              <a:lnSpc>
                <a:spcPct val="110000"/>
              </a:lnSpc>
              <a:buClr>
                <a:srgbClr val="21C6DA"/>
              </a:buClr>
              <a:buSzPct val="125000"/>
              <a:defRPr/>
            </a:pPr>
            <a:r>
              <a:rPr lang="en-US" dirty="0"/>
              <a:t>Supply and use tables for SUT reference year</a:t>
            </a:r>
          </a:p>
          <a:p>
            <a:pPr marL="817200" lvl="3" indent="-360000">
              <a:lnSpc>
                <a:spcPct val="110000"/>
              </a:lnSpc>
              <a:buClr>
                <a:srgbClr val="21C6DA"/>
              </a:buClr>
              <a:buSzPct val="125000"/>
              <a:defRPr/>
            </a:pPr>
            <a:r>
              <a:rPr lang="en-US" dirty="0"/>
              <a:t>Output indicators (Statistics Canada surveys, financial reports), employment, goods and services tax (federal), price indexes, etc.</a:t>
            </a:r>
          </a:p>
          <a:p>
            <a:pPr marL="817200" lvl="3" indent="-360000">
              <a:lnSpc>
                <a:spcPct val="110000"/>
              </a:lnSpc>
              <a:buClr>
                <a:srgbClr val="21C6DA"/>
              </a:buClr>
              <a:buSzPct val="125000"/>
              <a:defRPr/>
            </a:pPr>
            <a:r>
              <a:rPr lang="en-US" dirty="0"/>
              <a:t>Income and expenditure accounts: Output indicators such as investment (construction), household final consumption expenditures (personal services industries), government </a:t>
            </a:r>
            <a:r>
              <a:rPr lang="en-US" dirty="0" err="1"/>
              <a:t>labour</a:t>
            </a:r>
            <a:r>
              <a:rPr lang="en-US" dirty="0"/>
              <a:t> income and depreciation.</a:t>
            </a:r>
          </a:p>
        </p:txBody>
      </p:sp>
      <p:sp>
        <p:nvSpPr>
          <p:cNvPr id="4" name="Slide Number Placeholder 3">
            <a:extLst>
              <a:ext uri="{FF2B5EF4-FFF2-40B4-BE49-F238E27FC236}">
                <a16:creationId xmlns:a16="http://schemas.microsoft.com/office/drawing/2014/main" id="{136E2718-D3AC-5F1C-7D8E-EA14F87588DA}"/>
              </a:ext>
            </a:extLst>
          </p:cNvPr>
          <p:cNvSpPr>
            <a:spLocks noGrp="1"/>
          </p:cNvSpPr>
          <p:nvPr>
            <p:ph type="sldNum" sz="quarter" idx="4"/>
          </p:nvPr>
        </p:nvSpPr>
        <p:spPr/>
        <p:txBody>
          <a:bodyPr/>
          <a:lstStyle/>
          <a:p>
            <a:fld id="{D07C759C-DCD0-4873-B392-A44DD08CD415}" type="slidenum">
              <a:rPr lang="en-CA" smtClean="0"/>
              <a:t>17</a:t>
            </a:fld>
            <a:endParaRPr lang="en-CA"/>
          </a:p>
        </p:txBody>
      </p:sp>
    </p:spTree>
    <p:extLst>
      <p:ext uri="{BB962C8B-B14F-4D97-AF65-F5344CB8AC3E}">
        <p14:creationId xmlns:p14="http://schemas.microsoft.com/office/powerpoint/2010/main" val="1334141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C5694D-B387-85BB-F74B-F5153F7D3E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E9B9E4-5CE2-22F8-04BA-F321FD7974D1}"/>
              </a:ext>
            </a:extLst>
          </p:cNvPr>
          <p:cNvSpPr>
            <a:spLocks noGrp="1"/>
          </p:cNvSpPr>
          <p:nvPr>
            <p:ph type="title"/>
          </p:nvPr>
        </p:nvSpPr>
        <p:spPr/>
        <p:txBody>
          <a:bodyPr/>
          <a:lstStyle/>
          <a:p>
            <a:r>
              <a:rPr lang="en-US" dirty="0"/>
              <a:t>Revision cycle</a:t>
            </a:r>
          </a:p>
        </p:txBody>
      </p:sp>
      <p:sp>
        <p:nvSpPr>
          <p:cNvPr id="3" name="Content Placeholder 2">
            <a:extLst>
              <a:ext uri="{FF2B5EF4-FFF2-40B4-BE49-F238E27FC236}">
                <a16:creationId xmlns:a16="http://schemas.microsoft.com/office/drawing/2014/main" id="{78888E0D-401D-61A6-3718-F31A38D862DF}"/>
              </a:ext>
            </a:extLst>
          </p:cNvPr>
          <p:cNvSpPr>
            <a:spLocks noGrp="1"/>
          </p:cNvSpPr>
          <p:nvPr>
            <p:ph sz="half" idx="10"/>
          </p:nvPr>
        </p:nvSpPr>
        <p:spPr/>
        <p:txBody>
          <a:bodyPr/>
          <a:lstStyle/>
          <a:p>
            <a:r>
              <a:rPr lang="en-US" dirty="0"/>
              <a:t>Estimates of SUT, IEA and Industry accounts are released in the fall of each year.</a:t>
            </a:r>
          </a:p>
          <a:p>
            <a:r>
              <a:rPr lang="en-US" dirty="0"/>
              <a:t>This release also comprises revisions to the two previous years. Estimates are not normally revised again except when comprehensive revisions are carried out.</a:t>
            </a:r>
          </a:p>
          <a:p>
            <a:r>
              <a:rPr lang="en-US" dirty="0"/>
              <a:t>Statistical revisions are carried out in order to incorporate the most recent information from surveys, taxation statistics, public accounts, censuses, etc., as well as from the annual benchmarking process according to the Supply and Use Tables.</a:t>
            </a:r>
          </a:p>
          <a:p>
            <a:pPr marL="360000" lvl="2" indent="-360000">
              <a:lnSpc>
                <a:spcPct val="110000"/>
              </a:lnSpc>
              <a:buClr>
                <a:srgbClr val="21C6DA"/>
              </a:buClr>
              <a:buSzPct val="125000"/>
              <a:defRPr/>
            </a:pPr>
            <a:endParaRPr lang="en-US" dirty="0"/>
          </a:p>
        </p:txBody>
      </p:sp>
      <p:sp>
        <p:nvSpPr>
          <p:cNvPr id="4" name="Slide Number Placeholder 3">
            <a:extLst>
              <a:ext uri="{FF2B5EF4-FFF2-40B4-BE49-F238E27FC236}">
                <a16:creationId xmlns:a16="http://schemas.microsoft.com/office/drawing/2014/main" id="{8B3B0DFF-6599-6DC8-5291-C743CB866065}"/>
              </a:ext>
            </a:extLst>
          </p:cNvPr>
          <p:cNvSpPr>
            <a:spLocks noGrp="1"/>
          </p:cNvSpPr>
          <p:nvPr>
            <p:ph type="sldNum" sz="quarter" idx="4"/>
          </p:nvPr>
        </p:nvSpPr>
        <p:spPr/>
        <p:txBody>
          <a:bodyPr/>
          <a:lstStyle/>
          <a:p>
            <a:fld id="{D07C759C-DCD0-4873-B392-A44DD08CD415}" type="slidenum">
              <a:rPr lang="en-CA" smtClean="0"/>
              <a:t>18</a:t>
            </a:fld>
            <a:endParaRPr lang="en-CA"/>
          </a:p>
        </p:txBody>
      </p:sp>
    </p:spTree>
    <p:extLst>
      <p:ext uri="{BB962C8B-B14F-4D97-AF65-F5344CB8AC3E}">
        <p14:creationId xmlns:p14="http://schemas.microsoft.com/office/powerpoint/2010/main" val="23723505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AAB31D-AE73-0A5B-8658-F802E5EF50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C53EBC-A231-4612-85EF-8347074243E5}"/>
              </a:ext>
            </a:extLst>
          </p:cNvPr>
          <p:cNvSpPr>
            <a:spLocks noGrp="1"/>
          </p:cNvSpPr>
          <p:nvPr>
            <p:ph type="title"/>
          </p:nvPr>
        </p:nvSpPr>
        <p:spPr/>
        <p:txBody>
          <a:bodyPr/>
          <a:lstStyle/>
          <a:p>
            <a:r>
              <a:rPr lang="en-CA" dirty="0"/>
              <a:t>PTEA Challenges</a:t>
            </a:r>
          </a:p>
        </p:txBody>
      </p:sp>
      <p:sp>
        <p:nvSpPr>
          <p:cNvPr id="3" name="Content Placeholder 2">
            <a:extLst>
              <a:ext uri="{FF2B5EF4-FFF2-40B4-BE49-F238E27FC236}">
                <a16:creationId xmlns:a16="http://schemas.microsoft.com/office/drawing/2014/main" id="{69E51955-25E8-8106-1B13-E01AEF9911C5}"/>
              </a:ext>
            </a:extLst>
          </p:cNvPr>
          <p:cNvSpPr>
            <a:spLocks noGrp="1"/>
          </p:cNvSpPr>
          <p:nvPr>
            <p:ph sz="half" idx="10"/>
          </p:nvPr>
        </p:nvSpPr>
        <p:spPr/>
        <p:txBody>
          <a:bodyPr lIns="91440" tIns="45720" rIns="91440" bIns="45720" anchor="t"/>
          <a:lstStyle/>
          <a:p>
            <a:pPr marL="359410" lvl="2" indent="-359410">
              <a:lnSpc>
                <a:spcPct val="110000"/>
              </a:lnSpc>
              <a:buClr>
                <a:srgbClr val="21C6DA"/>
              </a:buClr>
              <a:buSzPct val="125000"/>
              <a:defRPr/>
            </a:pPr>
            <a:r>
              <a:rPr lang="en-US" dirty="0"/>
              <a:t>Although having three measures of GDP (income, expenditure and production) is a source of strength in the PTEA, it can also pose unique challenges.</a:t>
            </a:r>
          </a:p>
          <a:p>
            <a:pPr>
              <a:buClr>
                <a:srgbClr val="00B0F0"/>
              </a:buClr>
            </a:pPr>
            <a:r>
              <a:rPr lang="en-US" sz="2000" dirty="0"/>
              <a:t>Nominal estimates of GDP by income and by expenditure are perfectly reconciled, whereas volume growth rates from GDP by expenditure and GDP by industry (production) are aligned.</a:t>
            </a:r>
          </a:p>
          <a:p>
            <a:pPr marL="359410" lvl="2" indent="-359410">
              <a:lnSpc>
                <a:spcPct val="110000"/>
              </a:lnSpc>
              <a:buClr>
                <a:srgbClr val="21C6DA"/>
              </a:buClr>
              <a:buSzPct val="125000"/>
              <a:defRPr/>
            </a:pPr>
            <a:r>
              <a:rPr lang="en-US" dirty="0"/>
              <a:t>Some regions are relatively small or are focused in one or two main sectors, in these cases, it is challenging to measure the correct growth rate.</a:t>
            </a:r>
            <a:endParaRPr lang="en-US" dirty="0">
              <a:ea typeface="Tahoma"/>
              <a:cs typeface="Tahoma"/>
            </a:endParaRPr>
          </a:p>
          <a:p>
            <a:pPr marL="359410" lvl="2" indent="-359410">
              <a:lnSpc>
                <a:spcPct val="110000"/>
              </a:lnSpc>
              <a:buClr>
                <a:srgbClr val="21C6DA"/>
              </a:buClr>
              <a:buSzPct val="125000"/>
              <a:defRPr/>
            </a:pPr>
            <a:r>
              <a:rPr lang="en-US" dirty="0"/>
              <a:t>Derived estimates can show conflicting signals (for example surplus, output, and trade).</a:t>
            </a:r>
          </a:p>
          <a:p>
            <a:pPr marL="359410" lvl="2" indent="-359410">
              <a:lnSpc>
                <a:spcPct val="110000"/>
              </a:lnSpc>
              <a:buClr>
                <a:srgbClr val="21C6DA"/>
              </a:buClr>
              <a:buSzPct val="125000"/>
              <a:defRPr/>
            </a:pPr>
            <a:r>
              <a:rPr lang="en-CA" dirty="0">
                <a:cs typeface="Calibri Light" panose="020F0302020204030204" pitchFamily="34" charset="0"/>
              </a:rPr>
              <a:t>Compilation requires not only </a:t>
            </a:r>
            <a:r>
              <a:rPr lang="en-CA" i="1" dirty="0">
                <a:cs typeface="Calibri Light" panose="020F0302020204030204" pitchFamily="34" charset="0"/>
              </a:rPr>
              <a:t>integration</a:t>
            </a:r>
            <a:r>
              <a:rPr lang="en-CA" dirty="0">
                <a:cs typeface="Calibri Light" panose="020F0302020204030204" pitchFamily="34" charset="0"/>
              </a:rPr>
              <a:t> of massive amounts of data, but </a:t>
            </a:r>
            <a:r>
              <a:rPr lang="en-CA" i="1" dirty="0">
                <a:cs typeface="Calibri Light" panose="020F0302020204030204" pitchFamily="34" charset="0"/>
              </a:rPr>
              <a:t>confrontation</a:t>
            </a:r>
            <a:r>
              <a:rPr lang="en-CA" dirty="0">
                <a:cs typeface="Calibri Light" panose="020F0302020204030204" pitchFamily="34" charset="0"/>
              </a:rPr>
              <a:t> against other data sources and economic logic.</a:t>
            </a:r>
          </a:p>
          <a:p>
            <a:pPr marL="359410" lvl="2" indent="-359410">
              <a:lnSpc>
                <a:spcPct val="110000"/>
              </a:lnSpc>
              <a:buClr>
                <a:srgbClr val="21C6DA"/>
              </a:buClr>
              <a:buSzPct val="125000"/>
              <a:defRPr/>
            </a:pPr>
            <a:r>
              <a:rPr lang="en-US" dirty="0"/>
              <a:t>For years beyond the SUT year, the importance of an industry or sector at the PT level might not always be apparent within the national estimates (PT GDP by industry is benchmarked to the national GDP by industry)</a:t>
            </a:r>
            <a:endParaRPr lang="en-US" dirty="0">
              <a:ea typeface="Tahoma"/>
              <a:cs typeface="Tahoma"/>
            </a:endParaRPr>
          </a:p>
        </p:txBody>
      </p:sp>
      <p:sp>
        <p:nvSpPr>
          <p:cNvPr id="4" name="Slide Number Placeholder 3">
            <a:extLst>
              <a:ext uri="{FF2B5EF4-FFF2-40B4-BE49-F238E27FC236}">
                <a16:creationId xmlns:a16="http://schemas.microsoft.com/office/drawing/2014/main" id="{E3115E84-200F-CD99-6389-DD65E58755AC}"/>
              </a:ext>
            </a:extLst>
          </p:cNvPr>
          <p:cNvSpPr>
            <a:spLocks noGrp="1"/>
          </p:cNvSpPr>
          <p:nvPr>
            <p:ph type="sldNum" sz="quarter" idx="4"/>
          </p:nvPr>
        </p:nvSpPr>
        <p:spPr/>
        <p:txBody>
          <a:bodyPr/>
          <a:lstStyle/>
          <a:p>
            <a:fld id="{D07C759C-DCD0-4873-B392-A44DD08CD415}" type="slidenum">
              <a:rPr lang="en-CA" smtClean="0"/>
              <a:t>19</a:t>
            </a:fld>
            <a:endParaRPr lang="en-CA"/>
          </a:p>
        </p:txBody>
      </p:sp>
    </p:spTree>
    <p:extLst>
      <p:ext uri="{BB962C8B-B14F-4D97-AF65-F5344CB8AC3E}">
        <p14:creationId xmlns:p14="http://schemas.microsoft.com/office/powerpoint/2010/main" val="3451822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B9F3B-9AD4-0A9A-3177-0CB4E9821926}"/>
              </a:ext>
            </a:extLst>
          </p:cNvPr>
          <p:cNvSpPr>
            <a:spLocks noGrp="1"/>
          </p:cNvSpPr>
          <p:nvPr>
            <p:ph type="title"/>
          </p:nvPr>
        </p:nvSpPr>
        <p:spPr/>
        <p:txBody>
          <a:bodyPr/>
          <a:lstStyle/>
          <a:p>
            <a:r>
              <a:rPr lang="en-CA" dirty="0"/>
              <a:t>Presentation outline</a:t>
            </a:r>
          </a:p>
        </p:txBody>
      </p:sp>
      <p:sp>
        <p:nvSpPr>
          <p:cNvPr id="3" name="Content Placeholder 2">
            <a:extLst>
              <a:ext uri="{FF2B5EF4-FFF2-40B4-BE49-F238E27FC236}">
                <a16:creationId xmlns:a16="http://schemas.microsoft.com/office/drawing/2014/main" id="{4D548B1F-AB13-3E76-125E-F33E5F3B3BA5}"/>
              </a:ext>
            </a:extLst>
          </p:cNvPr>
          <p:cNvSpPr>
            <a:spLocks noGrp="1"/>
          </p:cNvSpPr>
          <p:nvPr>
            <p:ph sz="half" idx="10"/>
          </p:nvPr>
        </p:nvSpPr>
        <p:spPr/>
        <p:txBody>
          <a:bodyPr/>
          <a:lstStyle/>
          <a:p>
            <a:pPr marL="360000" lvl="2" indent="-360000">
              <a:lnSpc>
                <a:spcPct val="110000"/>
              </a:lnSpc>
              <a:spcAft>
                <a:spcPts val="1200"/>
              </a:spcAft>
              <a:buClr>
                <a:srgbClr val="21C6DA"/>
              </a:buClr>
              <a:buSzPct val="125000"/>
              <a:defRPr/>
            </a:pPr>
            <a:r>
              <a:rPr lang="en-CA" sz="2400" dirty="0"/>
              <a:t>Statistics Canada and Canadian System of Macroeconomics Accounts</a:t>
            </a:r>
          </a:p>
          <a:p>
            <a:pPr marL="360000" lvl="2" indent="-360000">
              <a:lnSpc>
                <a:spcPct val="110000"/>
              </a:lnSpc>
              <a:spcAft>
                <a:spcPts val="1200"/>
              </a:spcAft>
              <a:buClr>
                <a:srgbClr val="21C6DA"/>
              </a:buClr>
              <a:buSzPct val="125000"/>
              <a:defRPr/>
            </a:pPr>
            <a:r>
              <a:rPr lang="en-US" sz="2400" dirty="0"/>
              <a:t>Provincial and Territorial Economic Accounts in Canada</a:t>
            </a:r>
          </a:p>
          <a:p>
            <a:pPr marL="360000" lvl="2" indent="-360000">
              <a:lnSpc>
                <a:spcPct val="110000"/>
              </a:lnSpc>
              <a:spcAft>
                <a:spcPts val="1200"/>
              </a:spcAft>
              <a:buClr>
                <a:srgbClr val="21C6DA"/>
              </a:buClr>
              <a:buSzPct val="125000"/>
              <a:defRPr/>
            </a:pPr>
            <a:r>
              <a:rPr lang="en-US" sz="2400" dirty="0"/>
              <a:t>Accounts, data sources, and methods</a:t>
            </a:r>
          </a:p>
          <a:p>
            <a:pPr marL="360000" lvl="2" indent="-360000">
              <a:lnSpc>
                <a:spcPct val="110000"/>
              </a:lnSpc>
              <a:spcAft>
                <a:spcPts val="1200"/>
              </a:spcAft>
              <a:buClr>
                <a:srgbClr val="21C6DA"/>
              </a:buClr>
              <a:buSzPct val="125000"/>
              <a:defRPr/>
            </a:pPr>
            <a:r>
              <a:rPr lang="en-US" sz="2400" dirty="0"/>
              <a:t>Revision cycle</a:t>
            </a:r>
          </a:p>
          <a:p>
            <a:pPr marL="360000" lvl="2" indent="-360000">
              <a:lnSpc>
                <a:spcPct val="110000"/>
              </a:lnSpc>
              <a:spcAft>
                <a:spcPts val="1200"/>
              </a:spcAft>
              <a:buClr>
                <a:srgbClr val="21C6DA"/>
              </a:buClr>
              <a:buSzPct val="125000"/>
              <a:defRPr/>
            </a:pPr>
            <a:r>
              <a:rPr lang="en-US" sz="2400" dirty="0"/>
              <a:t>PTEA challenges</a:t>
            </a:r>
          </a:p>
          <a:p>
            <a:pPr marL="360000" lvl="2" indent="-360000">
              <a:lnSpc>
                <a:spcPct val="110000"/>
              </a:lnSpc>
              <a:spcAft>
                <a:spcPts val="1200"/>
              </a:spcAft>
              <a:buClr>
                <a:srgbClr val="21C6DA"/>
              </a:buClr>
              <a:buSzPct val="125000"/>
              <a:defRPr/>
            </a:pPr>
            <a:r>
              <a:rPr lang="en-CA" sz="2400" dirty="0"/>
              <a:t>Consistency with external economic estimates</a:t>
            </a:r>
          </a:p>
          <a:p>
            <a:pPr marL="360000" lvl="2" indent="-360000">
              <a:lnSpc>
                <a:spcPct val="110000"/>
              </a:lnSpc>
              <a:spcAft>
                <a:spcPts val="1200"/>
              </a:spcAft>
              <a:buClr>
                <a:srgbClr val="21C6DA"/>
              </a:buClr>
              <a:buSzPct val="125000"/>
              <a:defRPr/>
            </a:pPr>
            <a:r>
              <a:rPr lang="en-US" sz="2400" dirty="0"/>
              <a:t>Additional information</a:t>
            </a:r>
          </a:p>
        </p:txBody>
      </p:sp>
      <p:sp>
        <p:nvSpPr>
          <p:cNvPr id="4" name="Slide Number Placeholder 3">
            <a:extLst>
              <a:ext uri="{FF2B5EF4-FFF2-40B4-BE49-F238E27FC236}">
                <a16:creationId xmlns:a16="http://schemas.microsoft.com/office/drawing/2014/main" id="{0CECEF43-6713-1728-602C-10FD673EEE7B}"/>
              </a:ext>
            </a:extLst>
          </p:cNvPr>
          <p:cNvSpPr>
            <a:spLocks noGrp="1"/>
          </p:cNvSpPr>
          <p:nvPr>
            <p:ph type="sldNum" sz="quarter" idx="4"/>
          </p:nvPr>
        </p:nvSpPr>
        <p:spPr/>
        <p:txBody>
          <a:bodyPr/>
          <a:lstStyle/>
          <a:p>
            <a:fld id="{D07C759C-DCD0-4873-B392-A44DD08CD415}" type="slidenum">
              <a:rPr lang="en-CA" smtClean="0"/>
              <a:t>2</a:t>
            </a:fld>
            <a:endParaRPr lang="en-CA" dirty="0"/>
          </a:p>
        </p:txBody>
      </p:sp>
    </p:spTree>
    <p:extLst>
      <p:ext uri="{BB962C8B-B14F-4D97-AF65-F5344CB8AC3E}">
        <p14:creationId xmlns:p14="http://schemas.microsoft.com/office/powerpoint/2010/main" val="4876752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7ABA62-08AE-86CF-AA4E-2512E5598D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1FF10E-8895-7AA6-DD68-4AD442EF0FFD}"/>
              </a:ext>
            </a:extLst>
          </p:cNvPr>
          <p:cNvSpPr>
            <a:spLocks noGrp="1"/>
          </p:cNvSpPr>
          <p:nvPr>
            <p:ph type="title"/>
          </p:nvPr>
        </p:nvSpPr>
        <p:spPr/>
        <p:txBody>
          <a:bodyPr/>
          <a:lstStyle/>
          <a:p>
            <a:r>
              <a:rPr lang="en-US" dirty="0"/>
              <a:t>Consistency with external economic estimates</a:t>
            </a:r>
          </a:p>
        </p:txBody>
      </p:sp>
      <p:sp>
        <p:nvSpPr>
          <p:cNvPr id="3" name="Content Placeholder 2">
            <a:extLst>
              <a:ext uri="{FF2B5EF4-FFF2-40B4-BE49-F238E27FC236}">
                <a16:creationId xmlns:a16="http://schemas.microsoft.com/office/drawing/2014/main" id="{0AD97FB6-6D98-B8CF-6114-6947E0AF9311}"/>
              </a:ext>
            </a:extLst>
          </p:cNvPr>
          <p:cNvSpPr>
            <a:spLocks noGrp="1"/>
          </p:cNvSpPr>
          <p:nvPr>
            <p:ph sz="half" idx="10"/>
          </p:nvPr>
        </p:nvSpPr>
        <p:spPr/>
        <p:txBody>
          <a:bodyPr/>
          <a:lstStyle/>
          <a:p>
            <a:pPr marL="360000" lvl="2" indent="-360000">
              <a:lnSpc>
                <a:spcPct val="110000"/>
              </a:lnSpc>
              <a:buClr>
                <a:srgbClr val="21C6DA"/>
              </a:buClr>
              <a:buSzPct val="125000"/>
              <a:defRPr/>
            </a:pPr>
            <a:r>
              <a:rPr lang="en-CA" sz="2400" dirty="0"/>
              <a:t>StatCan provides the official measures of GDP for all provinces and territories.</a:t>
            </a:r>
          </a:p>
          <a:p>
            <a:pPr marL="360000" lvl="2" indent="-360000">
              <a:lnSpc>
                <a:spcPct val="110000"/>
              </a:lnSpc>
              <a:buClr>
                <a:srgbClr val="21C6DA"/>
              </a:buClr>
              <a:buSzPct val="125000"/>
              <a:defRPr/>
            </a:pPr>
            <a:r>
              <a:rPr lang="en-CA" sz="2400" dirty="0"/>
              <a:t>Provincial statistics agencies can also produce their own set of estimates ahead of StatCan release.</a:t>
            </a:r>
          </a:p>
          <a:p>
            <a:pPr marL="817200" lvl="3" indent="-360000">
              <a:lnSpc>
                <a:spcPct val="110000"/>
              </a:lnSpc>
              <a:buClr>
                <a:srgbClr val="21C6DA"/>
              </a:buClr>
              <a:buSzPct val="125000"/>
              <a:defRPr/>
            </a:pPr>
            <a:r>
              <a:rPr lang="en-CA" sz="2000" dirty="0"/>
              <a:t>There are a number of reasons why it is the case</a:t>
            </a:r>
          </a:p>
          <a:p>
            <a:pPr marL="360000" lvl="2" indent="-360000">
              <a:lnSpc>
                <a:spcPct val="110000"/>
              </a:lnSpc>
              <a:buClr>
                <a:srgbClr val="21C6DA"/>
              </a:buClr>
              <a:buSzPct val="125000"/>
              <a:defRPr/>
            </a:pPr>
            <a:r>
              <a:rPr lang="en-CA" sz="2400" dirty="0"/>
              <a:t>Many factors can explain the difference in estimates</a:t>
            </a:r>
          </a:p>
          <a:p>
            <a:pPr marL="817200" lvl="3" indent="-360000">
              <a:lnSpc>
                <a:spcPct val="110000"/>
              </a:lnSpc>
              <a:buClr>
                <a:srgbClr val="21C6DA"/>
              </a:buClr>
              <a:buSzPct val="125000"/>
              <a:defRPr/>
            </a:pPr>
            <a:r>
              <a:rPr lang="en-CA" sz="2000" dirty="0"/>
              <a:t>Data sources and methods, timeliness and data availability, use cases, purpose, etc.</a:t>
            </a:r>
          </a:p>
          <a:p>
            <a:pPr marL="360000" lvl="2" indent="-360000">
              <a:lnSpc>
                <a:spcPct val="110000"/>
              </a:lnSpc>
              <a:buClr>
                <a:srgbClr val="21C6DA"/>
              </a:buClr>
              <a:buSzPct val="125000"/>
              <a:defRPr/>
            </a:pPr>
            <a:r>
              <a:rPr lang="en-CA" sz="2400" dirty="0"/>
              <a:t>StatCan has established good relationships over the years with region agencies</a:t>
            </a:r>
          </a:p>
          <a:p>
            <a:pPr marL="817200" lvl="3" indent="-360000">
              <a:lnSpc>
                <a:spcPct val="110000"/>
              </a:lnSpc>
              <a:buClr>
                <a:srgbClr val="21C6DA"/>
              </a:buClr>
              <a:buSzPct val="125000"/>
              <a:defRPr/>
            </a:pPr>
            <a:r>
              <a:rPr lang="en-CA" sz="2000" dirty="0"/>
              <a:t>Examples of collaboration include </a:t>
            </a:r>
            <a:r>
              <a:rPr lang="en-US" sz="2000" dirty="0"/>
              <a:t>Annual meeting of the Federal–Provincial–Territorial Committee on Economic Statistics; </a:t>
            </a:r>
            <a:r>
              <a:rPr lang="en-CA" sz="2000" dirty="0"/>
              <a:t>validation of work-in-progress estimates, providing supplementary data information, planned consultation on main regional events, ad hoc working group meetings, etc.</a:t>
            </a:r>
            <a:endParaRPr lang="en-US" sz="2000" dirty="0"/>
          </a:p>
        </p:txBody>
      </p:sp>
      <p:sp>
        <p:nvSpPr>
          <p:cNvPr id="4" name="Slide Number Placeholder 3">
            <a:extLst>
              <a:ext uri="{FF2B5EF4-FFF2-40B4-BE49-F238E27FC236}">
                <a16:creationId xmlns:a16="http://schemas.microsoft.com/office/drawing/2014/main" id="{24E903D2-E956-5C95-6F70-3F9916DE6FBA}"/>
              </a:ext>
            </a:extLst>
          </p:cNvPr>
          <p:cNvSpPr>
            <a:spLocks noGrp="1"/>
          </p:cNvSpPr>
          <p:nvPr>
            <p:ph type="sldNum" sz="quarter" idx="4"/>
          </p:nvPr>
        </p:nvSpPr>
        <p:spPr/>
        <p:txBody>
          <a:bodyPr/>
          <a:lstStyle/>
          <a:p>
            <a:fld id="{D07C759C-DCD0-4873-B392-A44DD08CD415}" type="slidenum">
              <a:rPr lang="en-CA" smtClean="0"/>
              <a:t>20</a:t>
            </a:fld>
            <a:endParaRPr lang="en-CA"/>
          </a:p>
        </p:txBody>
      </p:sp>
    </p:spTree>
    <p:extLst>
      <p:ext uri="{BB962C8B-B14F-4D97-AF65-F5344CB8AC3E}">
        <p14:creationId xmlns:p14="http://schemas.microsoft.com/office/powerpoint/2010/main" val="3293965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2DC446-142F-36DD-ABA1-9A52D201C7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E5849-AEDF-FADA-155D-5507A0CA808D}"/>
              </a:ext>
            </a:extLst>
          </p:cNvPr>
          <p:cNvSpPr>
            <a:spLocks noGrp="1"/>
          </p:cNvSpPr>
          <p:nvPr>
            <p:ph type="title"/>
          </p:nvPr>
        </p:nvSpPr>
        <p:spPr/>
        <p:txBody>
          <a:bodyPr/>
          <a:lstStyle/>
          <a:p>
            <a:r>
              <a:rPr lang="en-CA" dirty="0"/>
              <a:t>Additional information</a:t>
            </a:r>
          </a:p>
        </p:txBody>
      </p:sp>
      <p:sp>
        <p:nvSpPr>
          <p:cNvPr id="3" name="Content Placeholder 2">
            <a:extLst>
              <a:ext uri="{FF2B5EF4-FFF2-40B4-BE49-F238E27FC236}">
                <a16:creationId xmlns:a16="http://schemas.microsoft.com/office/drawing/2014/main" id="{2DAD0433-7E2B-B034-EC34-CE8EC9F1E07C}"/>
              </a:ext>
            </a:extLst>
          </p:cNvPr>
          <p:cNvSpPr>
            <a:spLocks noGrp="1"/>
          </p:cNvSpPr>
          <p:nvPr>
            <p:ph sz="half" idx="10"/>
          </p:nvPr>
        </p:nvSpPr>
        <p:spPr/>
        <p:txBody>
          <a:bodyPr/>
          <a:lstStyle/>
          <a:p>
            <a:pPr marL="360000" lvl="2" indent="-360000">
              <a:lnSpc>
                <a:spcPct val="110000"/>
              </a:lnSpc>
              <a:buClr>
                <a:srgbClr val="21C6DA"/>
              </a:buClr>
              <a:buSzPct val="125000"/>
              <a:defRPr/>
            </a:pPr>
            <a:r>
              <a:rPr lang="en-US" dirty="0"/>
              <a:t>PTEA annual releases:</a:t>
            </a:r>
          </a:p>
          <a:p>
            <a:pPr marL="817200" lvl="3" indent="-360000">
              <a:lnSpc>
                <a:spcPct val="110000"/>
              </a:lnSpc>
              <a:buClr>
                <a:srgbClr val="21C6DA"/>
              </a:buClr>
              <a:buSzPct val="125000"/>
              <a:defRPr/>
            </a:pPr>
            <a:r>
              <a:rPr lang="en-US" dirty="0"/>
              <a:t>Provincial and territorial economic accounts, 2023: </a:t>
            </a:r>
            <a:r>
              <a:rPr lang="en-US" dirty="0">
                <a:hlinkClick r:id="rId2"/>
              </a:rPr>
              <a:t>https://www150.statcan.gc.ca/n1/daily-quotidien/241107/dq241107a-eng.htm</a:t>
            </a:r>
            <a:endParaRPr lang="en-US" dirty="0"/>
          </a:p>
          <a:p>
            <a:pPr marL="817200" lvl="3" indent="-360000">
              <a:lnSpc>
                <a:spcPct val="110000"/>
              </a:lnSpc>
              <a:buClr>
                <a:srgbClr val="21C6DA"/>
              </a:buClr>
              <a:buSzPct val="125000"/>
              <a:defRPr/>
            </a:pPr>
            <a:r>
              <a:rPr lang="en-US" dirty="0"/>
              <a:t>Provincial and territorial economic accounts: Interactive tool: </a:t>
            </a:r>
            <a:r>
              <a:rPr lang="en-US" dirty="0">
                <a:hlinkClick r:id="rId3"/>
              </a:rPr>
              <a:t>https://www150.statcan.gc.ca/n1/pub/71-607-x/71-607-x2019022-eng.htm</a:t>
            </a:r>
            <a:endParaRPr lang="en-US" dirty="0"/>
          </a:p>
          <a:p>
            <a:pPr marL="817200" lvl="3" indent="-360000">
              <a:lnSpc>
                <a:spcPct val="110000"/>
              </a:lnSpc>
              <a:buClr>
                <a:srgbClr val="21C6DA"/>
              </a:buClr>
              <a:buSzPct val="125000"/>
              <a:defRPr/>
            </a:pPr>
            <a:r>
              <a:rPr lang="en-US" dirty="0"/>
              <a:t>Gross domestic product (GDP) by industry, provinces and territories: Interactive tool: </a:t>
            </a:r>
            <a:r>
              <a:rPr lang="en-US" dirty="0">
                <a:hlinkClick r:id="rId4"/>
              </a:rPr>
              <a:t>https://www150.statcan.gc.ca/n1/pub/71-607-x/71-607-x2019024-eng.htm</a:t>
            </a:r>
            <a:endParaRPr lang="en-US" dirty="0"/>
          </a:p>
          <a:p>
            <a:pPr marL="817200" lvl="3" indent="-360000">
              <a:lnSpc>
                <a:spcPct val="110000"/>
              </a:lnSpc>
              <a:buClr>
                <a:srgbClr val="21C6DA"/>
              </a:buClr>
              <a:buSzPct val="125000"/>
              <a:defRPr/>
            </a:pPr>
            <a:r>
              <a:rPr lang="en-US" dirty="0"/>
              <a:t>Supply and use tables, 2021: </a:t>
            </a:r>
            <a:r>
              <a:rPr lang="en-US" dirty="0">
                <a:hlinkClick r:id="rId5"/>
              </a:rPr>
              <a:t>https://www150.statcan.gc.ca/n1/daily-quotidien/241107/dq241107e-eng.htm</a:t>
            </a:r>
            <a:endParaRPr lang="en-US" dirty="0"/>
          </a:p>
          <a:p>
            <a:pPr marL="360000" lvl="2" indent="-360000">
              <a:lnSpc>
                <a:spcPct val="110000"/>
              </a:lnSpc>
              <a:buClr>
                <a:srgbClr val="21C6DA"/>
              </a:buClr>
              <a:buSzPct val="125000"/>
              <a:defRPr/>
            </a:pPr>
            <a:r>
              <a:rPr lang="en-US" dirty="0"/>
              <a:t>Sub-annual components:</a:t>
            </a:r>
          </a:p>
          <a:p>
            <a:pPr marL="817200" lvl="3" indent="-360000">
              <a:lnSpc>
                <a:spcPct val="110000"/>
              </a:lnSpc>
              <a:buClr>
                <a:srgbClr val="21C6DA"/>
              </a:buClr>
              <a:buSzPct val="125000"/>
              <a:defRPr/>
            </a:pPr>
            <a:r>
              <a:rPr lang="en-US" dirty="0"/>
              <a:t>Stock and consumption of fixed capital - quarterly capital stock program: </a:t>
            </a:r>
            <a:r>
              <a:rPr lang="en-US" dirty="0">
                <a:hlinkClick r:id="rId6"/>
              </a:rPr>
              <a:t>https://www150.statcan.gc.ca/t1/tbl1/en/tv.action?pid=3410016301</a:t>
            </a:r>
            <a:endParaRPr lang="en-US" dirty="0"/>
          </a:p>
          <a:p>
            <a:pPr marL="817200" lvl="3" indent="-360000">
              <a:lnSpc>
                <a:spcPct val="110000"/>
              </a:lnSpc>
              <a:buClr>
                <a:srgbClr val="21C6DA"/>
              </a:buClr>
              <a:buSzPct val="125000"/>
              <a:defRPr/>
            </a:pPr>
            <a:r>
              <a:rPr lang="en-US" dirty="0"/>
              <a:t>Wages and salaries: </a:t>
            </a:r>
            <a:r>
              <a:rPr lang="en-US" dirty="0">
                <a:hlinkClick r:id="rId7"/>
              </a:rPr>
              <a:t>https://www150.statcan.gc.ca/t1/tbl1/en/tv.action?pid=3610020501</a:t>
            </a:r>
            <a:endParaRPr lang="en-US" dirty="0"/>
          </a:p>
          <a:p>
            <a:pPr marL="817200" lvl="3" indent="-360000">
              <a:lnSpc>
                <a:spcPct val="110000"/>
              </a:lnSpc>
              <a:buClr>
                <a:srgbClr val="21C6DA"/>
              </a:buClr>
              <a:buSzPct val="125000"/>
              <a:defRPr/>
            </a:pPr>
            <a:r>
              <a:rPr lang="en-US" dirty="0"/>
              <a:t>Housing stock in units: </a:t>
            </a:r>
            <a:r>
              <a:rPr lang="en-US" dirty="0">
                <a:hlinkClick r:id="rId8"/>
              </a:rPr>
              <a:t>https://www150.statcan.gc.ca/t1/tbl1/en/tv.action?pid=3610068801</a:t>
            </a:r>
            <a:endParaRPr lang="en-US" dirty="0"/>
          </a:p>
        </p:txBody>
      </p:sp>
      <p:sp>
        <p:nvSpPr>
          <p:cNvPr id="4" name="Slide Number Placeholder 3">
            <a:extLst>
              <a:ext uri="{FF2B5EF4-FFF2-40B4-BE49-F238E27FC236}">
                <a16:creationId xmlns:a16="http://schemas.microsoft.com/office/drawing/2014/main" id="{61F6AB76-CBFE-27D2-6394-06C294AD5022}"/>
              </a:ext>
            </a:extLst>
          </p:cNvPr>
          <p:cNvSpPr>
            <a:spLocks noGrp="1"/>
          </p:cNvSpPr>
          <p:nvPr>
            <p:ph type="sldNum" sz="quarter" idx="4"/>
          </p:nvPr>
        </p:nvSpPr>
        <p:spPr/>
        <p:txBody>
          <a:bodyPr/>
          <a:lstStyle/>
          <a:p>
            <a:fld id="{D07C759C-DCD0-4873-B392-A44DD08CD415}" type="slidenum">
              <a:rPr lang="en-CA" smtClean="0"/>
              <a:t>21</a:t>
            </a:fld>
            <a:endParaRPr lang="en-CA"/>
          </a:p>
        </p:txBody>
      </p:sp>
    </p:spTree>
    <p:extLst>
      <p:ext uri="{BB962C8B-B14F-4D97-AF65-F5344CB8AC3E}">
        <p14:creationId xmlns:p14="http://schemas.microsoft.com/office/powerpoint/2010/main" val="2721981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0">
            <a:extLst>
              <a:ext uri="{FF2B5EF4-FFF2-40B4-BE49-F238E27FC236}">
                <a16:creationId xmlns:a16="http://schemas.microsoft.com/office/drawing/2014/main" id="{3779571B-D66C-0266-07FC-D76ADB0301E1}"/>
              </a:ext>
            </a:extLst>
          </p:cNvPr>
          <p:cNvSpPr txBox="1">
            <a:spLocks/>
          </p:cNvSpPr>
          <p:nvPr/>
        </p:nvSpPr>
        <p:spPr>
          <a:xfrm>
            <a:off x="0" y="836712"/>
            <a:ext cx="12192000" cy="61555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spcBef>
                <a:spcPct val="0"/>
              </a:spcBef>
              <a:buNone/>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ts val="0"/>
              </a:spcBef>
              <a:defRPr/>
            </a:pPr>
            <a:r>
              <a:rPr lang="en-US" sz="3400" dirty="0">
                <a:latin typeface="+mj-lt"/>
                <a:ea typeface="Lato ExtraBold"/>
                <a:cs typeface="Poppins"/>
              </a:rPr>
              <a:t>Stay connected!</a:t>
            </a:r>
            <a:endParaRPr lang="en-US" sz="3400" dirty="0">
              <a:latin typeface="+mj-lt"/>
              <a:ea typeface="+mn-lt"/>
              <a:cs typeface="+mn-lt"/>
            </a:endParaRPr>
          </a:p>
        </p:txBody>
      </p:sp>
      <p:sp>
        <p:nvSpPr>
          <p:cNvPr id="6" name="TextBox 5">
            <a:extLst>
              <a:ext uri="{FF2B5EF4-FFF2-40B4-BE49-F238E27FC236}">
                <a16:creationId xmlns:a16="http://schemas.microsoft.com/office/drawing/2014/main" id="{021EF939-7699-267A-8B1D-31218EDB682D}"/>
              </a:ext>
            </a:extLst>
          </p:cNvPr>
          <p:cNvSpPr txBox="1"/>
          <p:nvPr/>
        </p:nvSpPr>
        <p:spPr>
          <a:xfrm>
            <a:off x="1487488" y="1882129"/>
            <a:ext cx="4680000" cy="2232984"/>
          </a:xfrm>
          <a:prstGeom prst="rect">
            <a:avLst/>
          </a:prstGeom>
          <a:noFill/>
        </p:spPr>
        <p:txBody>
          <a:bodyPr wrap="square" rtlCol="0">
            <a:spAutoFit/>
          </a:bodyPr>
          <a:lstStyle/>
          <a:p>
            <a:pPr>
              <a:lnSpc>
                <a:spcPct val="150000"/>
              </a:lnSpc>
            </a:pPr>
            <a:r>
              <a:rPr lang="en-US" sz="2400" dirty="0">
                <a:latin typeface="+mn-lt"/>
                <a:ea typeface="+mn-lt"/>
                <a:cs typeface="+mn-lt"/>
                <a:hlinkClick r:id="rId2">
                  <a:extLst>
                    <a:ext uri="{A12FA001-AC4F-418D-AE19-62706E023703}">
                      <ahyp:hlinkClr xmlns:ahyp="http://schemas.microsoft.com/office/drawing/2018/hyperlinkcolor" val="tx"/>
                    </a:ext>
                  </a:extLst>
                </a:hlinkClick>
              </a:rPr>
              <a:t>StatsCAN app</a:t>
            </a:r>
            <a:endParaRPr lang="en-US" sz="2400" dirty="0">
              <a:latin typeface="+mn-lt"/>
              <a:ea typeface="+mn-lt"/>
              <a:cs typeface="+mn-lt"/>
            </a:endParaRPr>
          </a:p>
          <a:p>
            <a:pPr>
              <a:lnSpc>
                <a:spcPct val="150000"/>
              </a:lnSpc>
            </a:pPr>
            <a:r>
              <a:rPr lang="en-US" sz="2400" dirty="0">
                <a:ea typeface="+mn-lt"/>
                <a:cs typeface="+mn-lt"/>
                <a:hlinkClick r:id="rId3">
                  <a:extLst>
                    <a:ext uri="{A12FA001-AC4F-418D-AE19-62706E023703}">
                      <ahyp:hlinkClr xmlns:ahyp="http://schemas.microsoft.com/office/drawing/2018/hyperlinkcolor" val="tx"/>
                    </a:ext>
                  </a:extLst>
                </a:hlinkClick>
              </a:rPr>
              <a:t>Eh Sayers podcast</a:t>
            </a:r>
            <a:endParaRPr lang="en-CA" sz="2400" u="sng" dirty="0">
              <a:solidFill>
                <a:schemeClr val="tx1"/>
              </a:solidFill>
              <a:hlinkClick r:id="" action="ppaction://noaction">
                <a:extLst>
                  <a:ext uri="{A12FA001-AC4F-418D-AE19-62706E023703}">
                    <ahyp:hlinkClr xmlns:ahyp="http://schemas.microsoft.com/office/drawing/2018/hyperlinkcolor" val="tx"/>
                  </a:ext>
                </a:extLst>
              </a:hlinkClick>
            </a:endParaRPr>
          </a:p>
          <a:p>
            <a:pPr>
              <a:lnSpc>
                <a:spcPct val="150000"/>
              </a:lnSpc>
            </a:pPr>
            <a:r>
              <a:rPr lang="en-CA" sz="2400" i="1" dirty="0">
                <a:hlinkClick r:id="rId4">
                  <a:extLst>
                    <a:ext uri="{A12FA001-AC4F-418D-AE19-62706E023703}">
                      <ahyp:hlinkClr xmlns:ahyp="http://schemas.microsoft.com/office/drawing/2018/hyperlinkcolor" val="tx"/>
                    </a:ext>
                  </a:extLst>
                </a:hlinkClick>
              </a:rPr>
              <a:t>StatsCAN Plus</a:t>
            </a:r>
            <a:r>
              <a:rPr lang="en-CA" sz="2400" i="1" dirty="0"/>
              <a:t> </a:t>
            </a:r>
          </a:p>
          <a:p>
            <a:pPr>
              <a:lnSpc>
                <a:spcPct val="150000"/>
              </a:lnSpc>
            </a:pPr>
            <a:r>
              <a:rPr lang="en-CA" sz="2400" i="1" dirty="0">
                <a:latin typeface="+mn-lt"/>
                <a:hlinkClick r:id="rId5">
                  <a:extLst>
                    <a:ext uri="{A12FA001-AC4F-418D-AE19-62706E023703}">
                      <ahyp:hlinkClr xmlns:ahyp="http://schemas.microsoft.com/office/drawing/2018/hyperlinkcolor" val="tx"/>
                    </a:ext>
                  </a:extLst>
                </a:hlinkClick>
              </a:rPr>
              <a:t>The Daily</a:t>
            </a:r>
            <a:r>
              <a:rPr lang="en-CA" sz="2400" dirty="0">
                <a:latin typeface="+mn-lt"/>
              </a:rPr>
              <a:t> </a:t>
            </a:r>
          </a:p>
        </p:txBody>
      </p:sp>
      <p:sp>
        <p:nvSpPr>
          <p:cNvPr id="7" name="TextBox 6">
            <a:extLst>
              <a:ext uri="{FF2B5EF4-FFF2-40B4-BE49-F238E27FC236}">
                <a16:creationId xmlns:a16="http://schemas.microsoft.com/office/drawing/2014/main" id="{179A298D-70BD-86BD-9026-D02D0FA695E0}"/>
              </a:ext>
            </a:extLst>
          </p:cNvPr>
          <p:cNvSpPr txBox="1"/>
          <p:nvPr/>
        </p:nvSpPr>
        <p:spPr>
          <a:xfrm>
            <a:off x="5965532" y="1882128"/>
            <a:ext cx="4680000" cy="2232984"/>
          </a:xfrm>
          <a:prstGeom prst="rect">
            <a:avLst/>
          </a:prstGeom>
          <a:noFill/>
        </p:spPr>
        <p:txBody>
          <a:bodyPr wrap="square" rtlCol="0">
            <a:spAutoFit/>
          </a:bodyPr>
          <a:lstStyle/>
          <a:p>
            <a:pPr>
              <a:lnSpc>
                <a:spcPct val="150000"/>
              </a:lnSpc>
            </a:pPr>
            <a:r>
              <a:rPr lang="en-CA" sz="2400" dirty="0">
                <a:latin typeface="+mn-lt"/>
                <a:hlinkClick r:id="rId6">
                  <a:extLst>
                    <a:ext uri="{A12FA001-AC4F-418D-AE19-62706E023703}">
                      <ahyp:hlinkClr xmlns:ahyp="http://schemas.microsoft.com/office/drawing/2018/hyperlinkcolor" val="tx"/>
                    </a:ext>
                  </a:extLst>
                </a:hlinkClick>
              </a:rPr>
              <a:t>Website</a:t>
            </a:r>
            <a:endParaRPr lang="en-CA" sz="2400" dirty="0">
              <a:latin typeface="+mn-lt"/>
            </a:endParaRPr>
          </a:p>
          <a:p>
            <a:pPr>
              <a:lnSpc>
                <a:spcPct val="150000"/>
              </a:lnSpc>
            </a:pPr>
            <a:r>
              <a:rPr lang="en-CA" sz="2400" u="sng" dirty="0">
                <a:hlinkClick r:id="rId7">
                  <a:extLst>
                    <a:ext uri="{A12FA001-AC4F-418D-AE19-62706E023703}">
                      <ahyp:hlinkClr xmlns:ahyp="http://schemas.microsoft.com/office/drawing/2018/hyperlinkcolor" val="tx"/>
                    </a:ext>
                  </a:extLst>
                </a:hlinkClick>
              </a:rPr>
              <a:t>Surveys and statistical programs</a:t>
            </a:r>
            <a:r>
              <a:rPr lang="en-CA" sz="2400" dirty="0">
                <a:hlinkClick r:id="rId7">
                  <a:extLst>
                    <a:ext uri="{A12FA001-AC4F-418D-AE19-62706E023703}">
                      <ahyp:hlinkClr xmlns:ahyp="http://schemas.microsoft.com/office/drawing/2018/hyperlinkcolor" val="tx"/>
                    </a:ext>
                  </a:extLst>
                </a:hlinkClick>
              </a:rPr>
              <a:t> </a:t>
            </a:r>
            <a:endParaRPr lang="en-CA" sz="2400" dirty="0"/>
          </a:p>
          <a:p>
            <a:pPr>
              <a:lnSpc>
                <a:spcPct val="150000"/>
              </a:lnSpc>
            </a:pPr>
            <a:r>
              <a:rPr lang="en-CA" sz="2400" u="sng" dirty="0">
                <a:hlinkClick r:id="rId8">
                  <a:extLst>
                    <a:ext uri="{A12FA001-AC4F-418D-AE19-62706E023703}">
                      <ahyp:hlinkClr xmlns:ahyp="http://schemas.microsoft.com/office/drawing/2018/hyperlinkcolor" val="tx"/>
                    </a:ext>
                  </a:extLst>
                </a:hlinkClick>
              </a:rPr>
              <a:t>Data service centres</a:t>
            </a:r>
            <a:r>
              <a:rPr lang="en-CA" sz="2400" dirty="0"/>
              <a:t> </a:t>
            </a:r>
          </a:p>
          <a:p>
            <a:pPr>
              <a:lnSpc>
                <a:spcPct val="150000"/>
              </a:lnSpc>
            </a:pPr>
            <a:r>
              <a:rPr lang="en-CA" sz="2400" dirty="0">
                <a:hlinkClick r:id="rId9">
                  <a:extLst>
                    <a:ext uri="{A12FA001-AC4F-418D-AE19-62706E023703}">
                      <ahyp:hlinkClr xmlns:ahyp="http://schemas.microsoft.com/office/drawing/2018/hyperlinkcolor" val="tx"/>
                    </a:ext>
                  </a:extLst>
                </a:hlinkClick>
              </a:rPr>
              <a:t>My StatCan</a:t>
            </a:r>
            <a:endParaRPr lang="en-CA" sz="2400" dirty="0"/>
          </a:p>
        </p:txBody>
      </p:sp>
      <p:pic>
        <p:nvPicPr>
          <p:cNvPr id="8" name="Picture 7" descr="Stats App logo">
            <a:hlinkClick r:id="rId10"/>
            <a:extLst>
              <a:ext uri="{FF2B5EF4-FFF2-40B4-BE49-F238E27FC236}">
                <a16:creationId xmlns:a16="http://schemas.microsoft.com/office/drawing/2014/main" id="{50BD66DB-B0D9-F64F-1729-CAE8A77AF9B1}"/>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818852" y="4908590"/>
            <a:ext cx="439137" cy="439137"/>
          </a:xfrm>
          <a:prstGeom prst="rect">
            <a:avLst/>
          </a:prstGeom>
        </p:spPr>
      </p:pic>
      <p:pic>
        <p:nvPicPr>
          <p:cNvPr id="9" name="Picture 8" descr="Podcast logo">
            <a:hlinkClick r:id="rId12"/>
            <a:extLst>
              <a:ext uri="{FF2B5EF4-FFF2-40B4-BE49-F238E27FC236}">
                <a16:creationId xmlns:a16="http://schemas.microsoft.com/office/drawing/2014/main" id="{1C42DBA5-B7B6-209C-C9AA-DEA19D82637A}"/>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313716" y="4918177"/>
            <a:ext cx="429550" cy="429550"/>
          </a:xfrm>
          <a:prstGeom prst="rect">
            <a:avLst/>
          </a:prstGeom>
        </p:spPr>
      </p:pic>
      <p:pic>
        <p:nvPicPr>
          <p:cNvPr id="10" name="Picture 9" descr="Facebook logo">
            <a:hlinkClick r:id="rId14"/>
            <a:extLst>
              <a:ext uri="{FF2B5EF4-FFF2-40B4-BE49-F238E27FC236}">
                <a16:creationId xmlns:a16="http://schemas.microsoft.com/office/drawing/2014/main" id="{4592B96C-4272-FB34-8334-4E31EF0816FD}"/>
              </a:ext>
            </a:extLst>
          </p:cNvPr>
          <p:cNvPicPr>
            <a:picLocks noChangeAspect="1"/>
          </p:cNvPicPr>
          <p:nvPr/>
        </p:nvPicPr>
        <p:blipFill>
          <a:blip r:embed="rId15" cstate="print">
            <a:extLst>
              <a:ext uri="{28A0092B-C50C-407E-A947-70E740481C1C}">
                <a14:useLocalDpi xmlns:a14="http://schemas.microsoft.com/office/drawing/2010/main" val="0"/>
              </a:ext>
            </a:extLst>
          </a:blip>
          <a:srcRect/>
          <a:stretch/>
        </p:blipFill>
        <p:spPr>
          <a:xfrm>
            <a:off x="4825003" y="4875283"/>
            <a:ext cx="472444" cy="472444"/>
          </a:xfrm>
          <a:prstGeom prst="rect">
            <a:avLst/>
          </a:prstGeom>
        </p:spPr>
      </p:pic>
      <p:pic>
        <p:nvPicPr>
          <p:cNvPr id="11" name="Picture 10" descr="Instagram logo">
            <a:hlinkClick r:id="rId16"/>
            <a:extLst>
              <a:ext uri="{FF2B5EF4-FFF2-40B4-BE49-F238E27FC236}">
                <a16:creationId xmlns:a16="http://schemas.microsoft.com/office/drawing/2014/main" id="{B9716774-2B5E-E83E-5D69-616ACBF7872C}"/>
              </a:ext>
            </a:extLst>
          </p:cNvPr>
          <p:cNvPicPr>
            <a:picLocks noChangeAspect="1"/>
          </p:cNvPicPr>
          <p:nvPr/>
        </p:nvPicPr>
        <p:blipFill>
          <a:blip r:embed="rId17" cstate="print">
            <a:extLst>
              <a:ext uri="{28A0092B-C50C-407E-A947-70E740481C1C}">
                <a14:useLocalDpi xmlns:a14="http://schemas.microsoft.com/office/drawing/2010/main" val="0"/>
              </a:ext>
            </a:extLst>
          </a:blip>
          <a:srcRect t="49" b="49"/>
          <a:stretch/>
        </p:blipFill>
        <p:spPr>
          <a:xfrm>
            <a:off x="5414521" y="4875745"/>
            <a:ext cx="472444" cy="471982"/>
          </a:xfrm>
          <a:prstGeom prst="rect">
            <a:avLst/>
          </a:prstGeom>
        </p:spPr>
      </p:pic>
      <p:pic>
        <p:nvPicPr>
          <p:cNvPr id="12" name="Picture 11" descr="LinkedIn">
            <a:hlinkClick r:id="rId18"/>
            <a:extLst>
              <a:ext uri="{FF2B5EF4-FFF2-40B4-BE49-F238E27FC236}">
                <a16:creationId xmlns:a16="http://schemas.microsoft.com/office/drawing/2014/main" id="{D34BCFE5-88AF-915C-F441-1FCFAD1D391E}"/>
              </a:ext>
            </a:extLst>
          </p:cNvPr>
          <p:cNvPicPr>
            <a:picLocks noChangeAspect="1"/>
          </p:cNvPicPr>
          <p:nvPr/>
        </p:nvPicPr>
        <p:blipFill>
          <a:blip r:embed="rId19" cstate="print">
            <a:extLst>
              <a:ext uri="{28A0092B-C50C-407E-A947-70E740481C1C}">
                <a14:useLocalDpi xmlns:a14="http://schemas.microsoft.com/office/drawing/2010/main" val="0"/>
              </a:ext>
            </a:extLst>
          </a:blip>
          <a:srcRect/>
          <a:stretch/>
        </p:blipFill>
        <p:spPr>
          <a:xfrm>
            <a:off x="5998418" y="4875283"/>
            <a:ext cx="472444" cy="472444"/>
          </a:xfrm>
          <a:prstGeom prst="rect">
            <a:avLst/>
          </a:prstGeom>
        </p:spPr>
      </p:pic>
      <p:pic>
        <p:nvPicPr>
          <p:cNvPr id="13" name="Picture 12" descr="Reddit logo">
            <a:hlinkClick r:id="rId20"/>
            <a:extLst>
              <a:ext uri="{FF2B5EF4-FFF2-40B4-BE49-F238E27FC236}">
                <a16:creationId xmlns:a16="http://schemas.microsoft.com/office/drawing/2014/main" id="{AE468253-AD00-30F2-115B-6AD6E0266129}"/>
              </a:ext>
            </a:extLst>
          </p:cNvPr>
          <p:cNvPicPr>
            <a:picLocks noChangeAspect="1"/>
          </p:cNvPicPr>
          <p:nvPr/>
        </p:nvPicPr>
        <p:blipFill>
          <a:blip r:embed="rId21" cstate="print">
            <a:extLst>
              <a:ext uri="{28A0092B-C50C-407E-A947-70E740481C1C}">
                <a14:useLocalDpi xmlns:a14="http://schemas.microsoft.com/office/drawing/2010/main" val="0"/>
              </a:ext>
            </a:extLst>
          </a:blip>
          <a:srcRect/>
          <a:stretch/>
        </p:blipFill>
        <p:spPr>
          <a:xfrm>
            <a:off x="6582315" y="4880845"/>
            <a:ext cx="466882" cy="466882"/>
          </a:xfrm>
          <a:prstGeom prst="rect">
            <a:avLst/>
          </a:prstGeom>
        </p:spPr>
      </p:pic>
      <p:pic>
        <p:nvPicPr>
          <p:cNvPr id="14" name="Picture 13" descr="X logo">
            <a:hlinkClick r:id="rId22"/>
            <a:extLst>
              <a:ext uri="{FF2B5EF4-FFF2-40B4-BE49-F238E27FC236}">
                <a16:creationId xmlns:a16="http://schemas.microsoft.com/office/drawing/2014/main" id="{7FDDADE8-3CEB-E6D7-0A39-A9B2EF15DFC4}"/>
              </a:ext>
            </a:extLst>
          </p:cNvPr>
          <p:cNvPicPr>
            <a:picLocks noChangeAspect="1"/>
          </p:cNvPicPr>
          <p:nvPr/>
        </p:nvPicPr>
        <p:blipFill>
          <a:blip r:embed="rId23" cstate="print">
            <a:extLst>
              <a:ext uri="{28A0092B-C50C-407E-A947-70E740481C1C}">
                <a14:useLocalDpi xmlns:a14="http://schemas.microsoft.com/office/drawing/2010/main" val="0"/>
              </a:ext>
            </a:extLst>
          </a:blip>
          <a:srcRect/>
          <a:stretch/>
        </p:blipFill>
        <p:spPr>
          <a:xfrm>
            <a:off x="7152328" y="4881135"/>
            <a:ext cx="466592" cy="466592"/>
          </a:xfrm>
          <a:prstGeom prst="rect">
            <a:avLst/>
          </a:prstGeom>
        </p:spPr>
      </p:pic>
      <p:pic>
        <p:nvPicPr>
          <p:cNvPr id="15" name="Picture 14" descr="Youtube logo">
            <a:hlinkClick r:id="rId24"/>
            <a:extLst>
              <a:ext uri="{FF2B5EF4-FFF2-40B4-BE49-F238E27FC236}">
                <a16:creationId xmlns:a16="http://schemas.microsoft.com/office/drawing/2014/main" id="{3E3F6F3D-ED5F-BADA-9AA7-9FAE44BC083D}"/>
              </a:ext>
            </a:extLst>
          </p:cNvPr>
          <p:cNvPicPr>
            <a:picLocks noChangeAspect="1"/>
          </p:cNvPicPr>
          <p:nvPr/>
        </p:nvPicPr>
        <p:blipFill>
          <a:blip r:embed="rId25" cstate="print">
            <a:extLst>
              <a:ext uri="{28A0092B-C50C-407E-A947-70E740481C1C}">
                <a14:useLocalDpi xmlns:a14="http://schemas.microsoft.com/office/drawing/2010/main" val="0"/>
              </a:ext>
            </a:extLst>
          </a:blip>
          <a:srcRect/>
          <a:stretch/>
        </p:blipFill>
        <p:spPr>
          <a:xfrm>
            <a:off x="7722070" y="4875283"/>
            <a:ext cx="472444" cy="472444"/>
          </a:xfrm>
          <a:prstGeom prst="rect">
            <a:avLst/>
          </a:prstGeom>
        </p:spPr>
      </p:pic>
      <p:sp>
        <p:nvSpPr>
          <p:cNvPr id="16" name="TextBox 15">
            <a:extLst>
              <a:ext uri="{FF2B5EF4-FFF2-40B4-BE49-F238E27FC236}">
                <a16:creationId xmlns:a16="http://schemas.microsoft.com/office/drawing/2014/main" id="{50B5D727-27C3-6BFD-0C54-F106C4ACFD13}"/>
              </a:ext>
            </a:extLst>
          </p:cNvPr>
          <p:cNvSpPr txBox="1"/>
          <p:nvPr/>
        </p:nvSpPr>
        <p:spPr>
          <a:xfrm>
            <a:off x="3937" y="5453317"/>
            <a:ext cx="12192000"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400" b="1" dirty="0">
                <a:ea typeface="+mn-lt"/>
                <a:cs typeface="+mn-lt"/>
              </a:rPr>
              <a:t>Questions?</a:t>
            </a:r>
            <a:r>
              <a:rPr lang="en-US" sz="2400" dirty="0">
                <a:ea typeface="+mn-lt"/>
                <a:cs typeface="+mn-lt"/>
              </a:rPr>
              <a:t> Contact us: </a:t>
            </a:r>
            <a:r>
              <a:rPr lang="en-US" sz="2400" dirty="0">
                <a:ea typeface="Tahoma" panose="020B0604030504040204" pitchFamily="34" charset="0"/>
                <a:cs typeface="Tahoma" panose="020B0604030504040204" pitchFamily="34" charset="0"/>
                <a:hlinkClick r:id="rId26">
                  <a:extLst>
                    <a:ext uri="{A12FA001-AC4F-418D-AE19-62706E023703}">
                      <ahyp:hlinkClr xmlns:ahyp="http://schemas.microsoft.com/office/drawing/2018/hyperlinkcolor" val="tx"/>
                    </a:ext>
                  </a:extLst>
                </a:hlinkClick>
              </a:rPr>
              <a:t>infostats@statcan.gc.ca</a:t>
            </a:r>
            <a:r>
              <a:rPr lang="en-US" sz="2400" dirty="0">
                <a:ea typeface="Tahoma" panose="020B0604030504040204" pitchFamily="34" charset="0"/>
                <a:cs typeface="Tahoma" panose="020B0604030504040204" pitchFamily="34" charset="0"/>
              </a:rPr>
              <a:t> </a:t>
            </a:r>
          </a:p>
        </p:txBody>
      </p:sp>
      <p:sp>
        <p:nvSpPr>
          <p:cNvPr id="4" name="Slide Number Placeholder 3">
            <a:extLst>
              <a:ext uri="{FF2B5EF4-FFF2-40B4-BE49-F238E27FC236}">
                <a16:creationId xmlns:a16="http://schemas.microsoft.com/office/drawing/2014/main" id="{164EC44C-13B8-C7BE-CEE9-EE0DB87CF54E}"/>
              </a:ext>
            </a:extLst>
          </p:cNvPr>
          <p:cNvSpPr>
            <a:spLocks noGrp="1"/>
          </p:cNvSpPr>
          <p:nvPr>
            <p:ph type="sldNum" sz="quarter" idx="4"/>
          </p:nvPr>
        </p:nvSpPr>
        <p:spPr>
          <a:xfrm>
            <a:off x="9264352" y="5445224"/>
            <a:ext cx="2743200" cy="365125"/>
          </a:xfrm>
        </p:spPr>
        <p:txBody>
          <a:bodyPr/>
          <a:lstStyle/>
          <a:p>
            <a:fld id="{D07C759C-DCD0-4873-B392-A44DD08CD415}" type="slidenum">
              <a:rPr lang="en-CA" smtClean="0"/>
              <a:t>22</a:t>
            </a:fld>
            <a:endParaRPr lang="en-CA"/>
          </a:p>
        </p:txBody>
      </p:sp>
    </p:spTree>
    <p:extLst>
      <p:ext uri="{BB962C8B-B14F-4D97-AF65-F5344CB8AC3E}">
        <p14:creationId xmlns:p14="http://schemas.microsoft.com/office/powerpoint/2010/main" val="9539401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3E8F1DE-530F-7A0A-D400-C3CDE7F0E2EA}"/>
              </a:ext>
            </a:extLst>
          </p:cNvPr>
          <p:cNvSpPr>
            <a:spLocks noGrp="1"/>
          </p:cNvSpPr>
          <p:nvPr>
            <p:ph type="sldNum" sz="quarter" idx="4"/>
          </p:nvPr>
        </p:nvSpPr>
        <p:spPr>
          <a:xfrm>
            <a:off x="9264352" y="5445224"/>
            <a:ext cx="2743200" cy="365125"/>
          </a:xfrm>
        </p:spPr>
        <p:txBody>
          <a:bodyPr/>
          <a:lstStyle/>
          <a:p>
            <a:fld id="{D07C759C-DCD0-4873-B392-A44DD08CD415}" type="slidenum">
              <a:rPr lang="en-CA" smtClean="0"/>
              <a:t>23</a:t>
            </a:fld>
            <a:endParaRPr lang="en-CA" dirty="0"/>
          </a:p>
        </p:txBody>
      </p:sp>
      <p:sp>
        <p:nvSpPr>
          <p:cNvPr id="5" name="Title 36">
            <a:extLst>
              <a:ext uri="{FF2B5EF4-FFF2-40B4-BE49-F238E27FC236}">
                <a16:creationId xmlns:a16="http://schemas.microsoft.com/office/drawing/2014/main" id="{DCEB23F2-E6A4-4E88-5EC7-46B0AD0883A4}"/>
              </a:ext>
            </a:extLst>
          </p:cNvPr>
          <p:cNvSpPr txBox="1">
            <a:spLocks/>
          </p:cNvSpPr>
          <p:nvPr/>
        </p:nvSpPr>
        <p:spPr>
          <a:xfrm>
            <a:off x="0" y="758062"/>
            <a:ext cx="12191999" cy="120032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defRPr/>
            </a:pPr>
            <a:r>
              <a:rPr lang="en-CA" sz="3600">
                <a:ea typeface="+mn-ea"/>
                <a:cs typeface="+mn-cs"/>
              </a:rPr>
              <a:t>Statistics Canada— </a:t>
            </a:r>
            <a:br>
              <a:rPr lang="en-CA" sz="3600">
                <a:ea typeface="+mn-ea"/>
                <a:cs typeface="+mn-cs"/>
              </a:rPr>
            </a:br>
            <a:r>
              <a:rPr lang="en-CA" sz="3600">
                <a:ea typeface="+mn-ea"/>
                <a:cs typeface="+mn-cs"/>
              </a:rPr>
              <a:t>Your National Statistical Agency</a:t>
            </a:r>
            <a:endParaRPr lang="en-US" sz="3600" dirty="0">
              <a:ea typeface="Lato" panose="020F0502020204030203" pitchFamily="34" charset="0"/>
              <a:cs typeface="Lato" panose="020F0502020204030203" pitchFamily="34" charset="0"/>
            </a:endParaRPr>
          </a:p>
        </p:txBody>
      </p:sp>
      <p:pic>
        <p:nvPicPr>
          <p:cNvPr id="6" name="Picture 5" descr="Logo&#10;&#10;National Capital Region's Top Employers 2024">
            <a:extLst>
              <a:ext uri="{FF2B5EF4-FFF2-40B4-BE49-F238E27FC236}">
                <a16:creationId xmlns:a16="http://schemas.microsoft.com/office/drawing/2014/main" id="{F502C0D3-EEEA-F93A-5F46-C4DB7897B8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82255" y="2933870"/>
            <a:ext cx="1775964" cy="1768860"/>
          </a:xfrm>
          <a:prstGeom prst="rect">
            <a:avLst/>
          </a:prstGeom>
        </p:spPr>
      </p:pic>
      <p:pic>
        <p:nvPicPr>
          <p:cNvPr id="7" name="Picture 6" descr="Logo&#10;&#10;2024 Canada's best diversity employers">
            <a:extLst>
              <a:ext uri="{FF2B5EF4-FFF2-40B4-BE49-F238E27FC236}">
                <a16:creationId xmlns:a16="http://schemas.microsoft.com/office/drawing/2014/main" id="{76552179-9FD0-EF46-3938-7832E88F2C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15865" y="3116749"/>
            <a:ext cx="1803200" cy="1420921"/>
          </a:xfrm>
          <a:prstGeom prst="rect">
            <a:avLst/>
          </a:prstGeom>
        </p:spPr>
      </p:pic>
      <p:pic>
        <p:nvPicPr>
          <p:cNvPr id="8" name="Picture 7" descr="Logo&#10;&#10;Canada's top employers for young people 2024">
            <a:extLst>
              <a:ext uri="{FF2B5EF4-FFF2-40B4-BE49-F238E27FC236}">
                <a16:creationId xmlns:a16="http://schemas.microsoft.com/office/drawing/2014/main" id="{4A68F282-05C9-2F4B-9A9C-71A6A2B6BE9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68037" y="2868471"/>
            <a:ext cx="1914918" cy="1917475"/>
          </a:xfrm>
          <a:prstGeom prst="rect">
            <a:avLst/>
          </a:prstGeom>
        </p:spPr>
      </p:pic>
      <p:sp>
        <p:nvSpPr>
          <p:cNvPr id="9" name="TextBox 8">
            <a:extLst>
              <a:ext uri="{FF2B5EF4-FFF2-40B4-BE49-F238E27FC236}">
                <a16:creationId xmlns:a16="http://schemas.microsoft.com/office/drawing/2014/main" id="{58C65C3F-5480-973D-9399-32280D8F33BD}"/>
              </a:ext>
            </a:extLst>
          </p:cNvPr>
          <p:cNvSpPr txBox="1"/>
          <p:nvPr/>
        </p:nvSpPr>
        <p:spPr>
          <a:xfrm>
            <a:off x="1" y="5164857"/>
            <a:ext cx="12191998" cy="461665"/>
          </a:xfrm>
          <a:prstGeom prst="rect">
            <a:avLst/>
          </a:prstGeom>
          <a:noFill/>
        </p:spPr>
        <p:txBody>
          <a:bodyPr wrap="square" rtlCol="0">
            <a:spAutoFit/>
          </a:bodyPr>
          <a:lstStyle/>
          <a:p>
            <a:pPr algn="ctr"/>
            <a:r>
              <a:rPr lang="en-US" sz="2400" dirty="0">
                <a:solidFill>
                  <a:schemeClr val="tx1"/>
                </a:solidFill>
                <a:ea typeface="Lato" panose="020F0502020204030203" pitchFamily="34" charset="0"/>
                <a:cs typeface="Lato" panose="020F0502020204030203" pitchFamily="34" charset="0"/>
              </a:rPr>
              <a:t>Delivering insight through data for a better Canada</a:t>
            </a:r>
          </a:p>
        </p:txBody>
      </p:sp>
    </p:spTree>
    <p:extLst>
      <p:ext uri="{BB962C8B-B14F-4D97-AF65-F5344CB8AC3E}">
        <p14:creationId xmlns:p14="http://schemas.microsoft.com/office/powerpoint/2010/main" val="3200173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713D73-5461-0E39-57CF-460F1AADB2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2A2064-15D2-8A50-E609-D5D07E8A2A56}"/>
              </a:ext>
            </a:extLst>
          </p:cNvPr>
          <p:cNvSpPr>
            <a:spLocks noGrp="1"/>
          </p:cNvSpPr>
          <p:nvPr>
            <p:ph type="title"/>
          </p:nvPr>
        </p:nvSpPr>
        <p:spPr/>
        <p:txBody>
          <a:bodyPr/>
          <a:lstStyle/>
          <a:p>
            <a:r>
              <a:rPr lang="en-US" dirty="0"/>
              <a:t>Statistics Canada and Canadian System of Macroeconomics Accounts</a:t>
            </a:r>
          </a:p>
        </p:txBody>
      </p:sp>
      <p:sp>
        <p:nvSpPr>
          <p:cNvPr id="3" name="Content Placeholder 2">
            <a:extLst>
              <a:ext uri="{FF2B5EF4-FFF2-40B4-BE49-F238E27FC236}">
                <a16:creationId xmlns:a16="http://schemas.microsoft.com/office/drawing/2014/main" id="{C25963C6-8CE3-5322-7CA4-FFC2290E0060}"/>
              </a:ext>
            </a:extLst>
          </p:cNvPr>
          <p:cNvSpPr>
            <a:spLocks noGrp="1"/>
          </p:cNvSpPr>
          <p:nvPr>
            <p:ph sz="half" idx="10"/>
          </p:nvPr>
        </p:nvSpPr>
        <p:spPr/>
        <p:txBody>
          <a:bodyPr/>
          <a:lstStyle/>
          <a:p>
            <a:pPr marL="360000" lvl="2" indent="-360000">
              <a:lnSpc>
                <a:spcPct val="110000"/>
              </a:lnSpc>
              <a:spcAft>
                <a:spcPts val="300"/>
              </a:spcAft>
              <a:buClr>
                <a:srgbClr val="21C6DA"/>
              </a:buClr>
              <a:buSzPct val="125000"/>
              <a:defRPr/>
            </a:pPr>
            <a:r>
              <a:rPr lang="en-US" sz="2400" dirty="0"/>
              <a:t>In Canada, providing statistics is a federal responsibility. As Canada’s national statistical office, Statistics Canada is legislated by the </a:t>
            </a:r>
            <a:r>
              <a:rPr lang="en-US" sz="2400" i="1" u="sng" dirty="0">
                <a:hlinkClick r:id="rId3"/>
              </a:rPr>
              <a:t>Statistics Act</a:t>
            </a:r>
            <a:r>
              <a:rPr lang="en-US" sz="2400" dirty="0"/>
              <a:t> to serve this function for the whole of Canada and each of the provinces and territories.</a:t>
            </a:r>
          </a:p>
          <a:p>
            <a:pPr marL="360000" lvl="2" indent="-360000">
              <a:lnSpc>
                <a:spcPct val="110000"/>
              </a:lnSpc>
              <a:spcAft>
                <a:spcPts val="300"/>
              </a:spcAft>
              <a:buClr>
                <a:srgbClr val="21C6DA"/>
              </a:buClr>
              <a:buSzPct val="125000"/>
              <a:defRPr/>
            </a:pPr>
            <a:r>
              <a:rPr lang="en-US" sz="2400" dirty="0"/>
              <a:t>The country’s national statistical agency ensures Canadians have the key information on Canada's economy, society and environment that they require to function effectively as citizens and decision makers.</a:t>
            </a:r>
          </a:p>
          <a:p>
            <a:pPr marL="360000" lvl="2" indent="-360000">
              <a:lnSpc>
                <a:spcPct val="110000"/>
              </a:lnSpc>
              <a:spcAft>
                <a:spcPts val="300"/>
              </a:spcAft>
              <a:buClr>
                <a:srgbClr val="21C6DA"/>
              </a:buClr>
              <a:buSzPct val="125000"/>
              <a:defRPr/>
            </a:pPr>
            <a:r>
              <a:rPr lang="en-US" sz="2400" dirty="0"/>
              <a:t>Canada's macroeconomic accounts are produced by the Macroeconomics Accounts Branch. They consist of a set of accounts, each one providing an aggregated portrait of economic activity during a given period.</a:t>
            </a:r>
          </a:p>
          <a:p>
            <a:pPr marL="360000" lvl="2" indent="-360000">
              <a:lnSpc>
                <a:spcPct val="110000"/>
              </a:lnSpc>
              <a:spcAft>
                <a:spcPts val="300"/>
              </a:spcAft>
              <a:buClr>
                <a:srgbClr val="21C6DA"/>
              </a:buClr>
              <a:buSzPct val="125000"/>
              <a:defRPr/>
            </a:pPr>
            <a:r>
              <a:rPr lang="en-US" sz="2400" dirty="0"/>
              <a:t>This includes the full set of accounts with the System of National Accounts framework.</a:t>
            </a:r>
          </a:p>
          <a:p>
            <a:pPr marL="360000" lvl="2" indent="-360000">
              <a:lnSpc>
                <a:spcPct val="110000"/>
              </a:lnSpc>
              <a:spcAft>
                <a:spcPts val="300"/>
              </a:spcAft>
              <a:buClr>
                <a:srgbClr val="21C6DA"/>
              </a:buClr>
              <a:buSzPct val="125000"/>
              <a:defRPr/>
            </a:pPr>
            <a:endParaRPr lang="en-US" sz="1600" dirty="0"/>
          </a:p>
        </p:txBody>
      </p:sp>
      <p:sp>
        <p:nvSpPr>
          <p:cNvPr id="4" name="Slide Number Placeholder 3">
            <a:extLst>
              <a:ext uri="{FF2B5EF4-FFF2-40B4-BE49-F238E27FC236}">
                <a16:creationId xmlns:a16="http://schemas.microsoft.com/office/drawing/2014/main" id="{5CE8992F-C0E8-74C8-C4EE-91E4C44ED9EB}"/>
              </a:ext>
            </a:extLst>
          </p:cNvPr>
          <p:cNvSpPr>
            <a:spLocks noGrp="1"/>
          </p:cNvSpPr>
          <p:nvPr>
            <p:ph type="sldNum" sz="quarter" idx="4"/>
          </p:nvPr>
        </p:nvSpPr>
        <p:spPr/>
        <p:txBody>
          <a:bodyPr/>
          <a:lstStyle/>
          <a:p>
            <a:fld id="{D07C759C-DCD0-4873-B392-A44DD08CD415}" type="slidenum">
              <a:rPr lang="en-CA" smtClean="0"/>
              <a:t>3</a:t>
            </a:fld>
            <a:endParaRPr lang="en-CA"/>
          </a:p>
        </p:txBody>
      </p:sp>
    </p:spTree>
    <p:extLst>
      <p:ext uri="{BB962C8B-B14F-4D97-AF65-F5344CB8AC3E}">
        <p14:creationId xmlns:p14="http://schemas.microsoft.com/office/powerpoint/2010/main" val="2713602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6C1469-E8CD-7D87-2A90-83BABC0551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F4B395-B0A9-25A0-58D6-AB282444FC56}"/>
              </a:ext>
            </a:extLst>
          </p:cNvPr>
          <p:cNvSpPr>
            <a:spLocks noGrp="1"/>
          </p:cNvSpPr>
          <p:nvPr>
            <p:ph type="title"/>
          </p:nvPr>
        </p:nvSpPr>
        <p:spPr>
          <a:xfrm>
            <a:off x="479376" y="274638"/>
            <a:ext cx="11305256" cy="962192"/>
          </a:xfrm>
        </p:spPr>
        <p:txBody>
          <a:bodyPr anchor="ctr">
            <a:normAutofit fontScale="90000"/>
          </a:bodyPr>
          <a:lstStyle/>
          <a:p>
            <a:r>
              <a:rPr lang="en-US" dirty="0"/>
              <a:t>Statistics Canada and Canadian System of Macroeconomics Accounts</a:t>
            </a:r>
          </a:p>
        </p:txBody>
      </p:sp>
      <p:sp>
        <p:nvSpPr>
          <p:cNvPr id="89" name="Content Placeholder 3">
            <a:extLst>
              <a:ext uri="{FF2B5EF4-FFF2-40B4-BE49-F238E27FC236}">
                <a16:creationId xmlns:a16="http://schemas.microsoft.com/office/drawing/2014/main" id="{7D6C10C3-6156-D050-F4EA-CD22C3091591}"/>
              </a:ext>
            </a:extLst>
          </p:cNvPr>
          <p:cNvSpPr>
            <a:spLocks noGrp="1"/>
          </p:cNvSpPr>
          <p:nvPr>
            <p:ph sz="half" idx="10"/>
          </p:nvPr>
        </p:nvSpPr>
        <p:spPr>
          <a:xfrm>
            <a:off x="7392144" y="1524862"/>
            <a:ext cx="4392488" cy="4712450"/>
          </a:xfrm>
        </p:spPr>
        <p:txBody>
          <a:bodyPr/>
          <a:lstStyle/>
          <a:p>
            <a:r>
              <a:rPr lang="en-US" sz="2400" dirty="0"/>
              <a:t>Canada has a hierarchical system of sub-national geographies used for statistical and administrative purposes.</a:t>
            </a:r>
          </a:p>
          <a:p>
            <a:r>
              <a:rPr lang="en-US" sz="2400" dirty="0"/>
              <a:t>The main sub-national geographic levels include 13 Provinces and Territories.</a:t>
            </a:r>
          </a:p>
          <a:p>
            <a:pPr marL="0" indent="0">
              <a:buNone/>
            </a:pPr>
            <a:endParaRPr lang="en-US" sz="2400" dirty="0"/>
          </a:p>
        </p:txBody>
      </p:sp>
      <p:sp>
        <p:nvSpPr>
          <p:cNvPr id="4" name="Slide Number Placeholder 3">
            <a:extLst>
              <a:ext uri="{FF2B5EF4-FFF2-40B4-BE49-F238E27FC236}">
                <a16:creationId xmlns:a16="http://schemas.microsoft.com/office/drawing/2014/main" id="{42F41CB4-E911-2409-A24D-4ABFE25B2197}"/>
              </a:ext>
            </a:extLst>
          </p:cNvPr>
          <p:cNvSpPr>
            <a:spLocks noGrp="1"/>
          </p:cNvSpPr>
          <p:nvPr>
            <p:ph type="sldNum" sz="quarter" idx="4"/>
          </p:nvPr>
        </p:nvSpPr>
        <p:spPr>
          <a:xfrm>
            <a:off x="11352584" y="5445224"/>
            <a:ext cx="654968" cy="365125"/>
          </a:xfrm>
        </p:spPr>
        <p:txBody>
          <a:bodyPr anchor="ctr">
            <a:normAutofit/>
          </a:bodyPr>
          <a:lstStyle/>
          <a:p>
            <a:pPr>
              <a:spcAft>
                <a:spcPts val="600"/>
              </a:spcAft>
            </a:pPr>
            <a:fld id="{D07C759C-DCD0-4873-B392-A44DD08CD415}" type="slidenum">
              <a:rPr lang="en-CA" smtClean="0"/>
              <a:pPr>
                <a:spcAft>
                  <a:spcPts val="600"/>
                </a:spcAft>
              </a:pPr>
              <a:t>4</a:t>
            </a:fld>
            <a:endParaRPr lang="en-CA"/>
          </a:p>
        </p:txBody>
      </p:sp>
      <p:pic>
        <p:nvPicPr>
          <p:cNvPr id="5" name="Picture 4" descr="A map of canada with black text&#10;&#10;AI-generated content may be incorrect.">
            <a:extLst>
              <a:ext uri="{FF2B5EF4-FFF2-40B4-BE49-F238E27FC236}">
                <a16:creationId xmlns:a16="http://schemas.microsoft.com/office/drawing/2014/main" id="{6FFCD035-9015-74D0-75E3-4A96CB1B2B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5" y="1524862"/>
            <a:ext cx="6910547" cy="4208394"/>
          </a:xfrm>
          <a:prstGeom prst="rect">
            <a:avLst/>
          </a:prstGeom>
        </p:spPr>
      </p:pic>
    </p:spTree>
    <p:extLst>
      <p:ext uri="{BB962C8B-B14F-4D97-AF65-F5344CB8AC3E}">
        <p14:creationId xmlns:p14="http://schemas.microsoft.com/office/powerpoint/2010/main" val="3329396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B0C82-D4D7-D2E0-F4F5-B9BA17A6E1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D44658-B205-4DE0-10AA-D722D721606D}"/>
              </a:ext>
            </a:extLst>
          </p:cNvPr>
          <p:cNvSpPr>
            <a:spLocks noGrp="1"/>
          </p:cNvSpPr>
          <p:nvPr>
            <p:ph type="title"/>
          </p:nvPr>
        </p:nvSpPr>
        <p:spPr/>
        <p:txBody>
          <a:bodyPr/>
          <a:lstStyle/>
          <a:p>
            <a:r>
              <a:rPr lang="en-CA" dirty="0"/>
              <a:t>Provincial and Territorial Economic Accounts in Canada</a:t>
            </a:r>
          </a:p>
        </p:txBody>
      </p:sp>
      <p:sp>
        <p:nvSpPr>
          <p:cNvPr id="3" name="Content Placeholder 2">
            <a:extLst>
              <a:ext uri="{FF2B5EF4-FFF2-40B4-BE49-F238E27FC236}">
                <a16:creationId xmlns:a16="http://schemas.microsoft.com/office/drawing/2014/main" id="{53AFF414-53D7-5C7F-6D32-0DCB364E9E04}"/>
              </a:ext>
            </a:extLst>
          </p:cNvPr>
          <p:cNvSpPr>
            <a:spLocks noGrp="1"/>
          </p:cNvSpPr>
          <p:nvPr>
            <p:ph sz="half" idx="10"/>
          </p:nvPr>
        </p:nvSpPr>
        <p:spPr/>
        <p:txBody>
          <a:bodyPr/>
          <a:lstStyle/>
          <a:p>
            <a:pPr>
              <a:buClr>
                <a:srgbClr val="00B0F0"/>
              </a:buClr>
            </a:pPr>
            <a:r>
              <a:rPr lang="en-US" sz="1800" dirty="0"/>
              <a:t>Provincial-Territorial Economic Accounts (PTEA) in Canada include:</a:t>
            </a:r>
          </a:p>
          <a:p>
            <a:pPr lvl="1">
              <a:buClr>
                <a:srgbClr val="00B0F0"/>
              </a:buClr>
              <a:buFont typeface="Arial" panose="020B0604020202020204" pitchFamily="34" charset="0"/>
              <a:buChar char="•"/>
            </a:pPr>
            <a:r>
              <a:rPr lang="en-US" sz="1800" dirty="0"/>
              <a:t>Supply and Use Tables</a:t>
            </a:r>
          </a:p>
          <a:p>
            <a:pPr lvl="1">
              <a:buClr>
                <a:srgbClr val="00B0F0"/>
              </a:buClr>
              <a:buFont typeface="Arial" panose="020B0604020202020204" pitchFamily="34" charset="0"/>
              <a:buChar char="•"/>
            </a:pPr>
            <a:r>
              <a:rPr lang="en-US" sz="1800" dirty="0"/>
              <a:t>Income and Expenditure accounts (GDP by income and expenditure)</a:t>
            </a:r>
          </a:p>
          <a:p>
            <a:pPr lvl="1">
              <a:buClr>
                <a:srgbClr val="00B0F0"/>
              </a:buClr>
              <a:buFont typeface="Arial" panose="020B0604020202020204" pitchFamily="34" charset="0"/>
              <a:buChar char="•"/>
            </a:pPr>
            <a:r>
              <a:rPr lang="en-US" sz="1800" dirty="0"/>
              <a:t>Industry Accounts (GDP by production)</a:t>
            </a:r>
          </a:p>
          <a:p>
            <a:pPr>
              <a:buClr>
                <a:srgbClr val="00B0F0"/>
              </a:buClr>
            </a:pPr>
            <a:r>
              <a:rPr lang="en-US" sz="1800" dirty="0"/>
              <a:t>Data availability for the 13 geographies</a:t>
            </a:r>
          </a:p>
          <a:p>
            <a:pPr lvl="1">
              <a:buClr>
                <a:srgbClr val="00B0F0"/>
              </a:buClr>
              <a:buFont typeface="Arial" panose="020B0604020202020204" pitchFamily="34" charset="0"/>
              <a:buChar char="•"/>
            </a:pPr>
            <a:r>
              <a:rPr lang="en-US" sz="1800" dirty="0"/>
              <a:t>Income and expenditure accounts start in 1981</a:t>
            </a:r>
          </a:p>
          <a:p>
            <a:pPr lvl="2">
              <a:buClr>
                <a:srgbClr val="00B0F0"/>
              </a:buClr>
            </a:pPr>
            <a:r>
              <a:rPr lang="en-US" sz="1400" dirty="0"/>
              <a:t>including detailed government and household sector accounts</a:t>
            </a:r>
          </a:p>
          <a:p>
            <a:pPr lvl="1">
              <a:buClr>
                <a:srgbClr val="00B0F0"/>
              </a:buClr>
              <a:buFont typeface="Arial" panose="020B0604020202020204" pitchFamily="34" charset="0"/>
              <a:buChar char="•"/>
            </a:pPr>
            <a:r>
              <a:rPr lang="en-US" sz="1800" dirty="0"/>
              <a:t>Industry accounts start in 1997</a:t>
            </a:r>
          </a:p>
          <a:p>
            <a:pPr lvl="1">
              <a:buClr>
                <a:srgbClr val="00B0F0"/>
              </a:buClr>
              <a:buFont typeface="Arial" panose="020B0604020202020204" pitchFamily="34" charset="0"/>
              <a:buChar char="•"/>
            </a:pPr>
            <a:r>
              <a:rPr lang="en-US" sz="1800" dirty="0"/>
              <a:t>Supply and Use tables start in 2010</a:t>
            </a:r>
          </a:p>
          <a:p>
            <a:pPr marL="360000" lvl="2" indent="-360000">
              <a:lnSpc>
                <a:spcPct val="110000"/>
              </a:lnSpc>
              <a:buClr>
                <a:srgbClr val="21C6DA"/>
              </a:buClr>
              <a:buSzPct val="125000"/>
              <a:defRPr/>
            </a:pPr>
            <a:r>
              <a:rPr lang="en-US" sz="1800" dirty="0"/>
              <a:t>Release</a:t>
            </a:r>
          </a:p>
          <a:p>
            <a:pPr marL="817200" lvl="3" indent="-360000">
              <a:lnSpc>
                <a:spcPct val="110000"/>
              </a:lnSpc>
              <a:buClr>
                <a:srgbClr val="21C6DA"/>
              </a:buClr>
              <a:buSzPct val="125000"/>
              <a:buFont typeface="Arial" panose="020B0604020202020204" pitchFamily="34" charset="0"/>
              <a:buChar char="•"/>
              <a:defRPr/>
            </a:pPr>
            <a:r>
              <a:rPr lang="en-US" dirty="0"/>
              <a:t>Coordinated </a:t>
            </a:r>
            <a:r>
              <a:rPr lang="en-CA" dirty="0"/>
              <a:t>release in early November of each year</a:t>
            </a:r>
          </a:p>
          <a:p>
            <a:pPr marL="817200" lvl="3" indent="-360000">
              <a:lnSpc>
                <a:spcPct val="110000"/>
              </a:lnSpc>
              <a:buClr>
                <a:srgbClr val="21C6DA"/>
              </a:buClr>
              <a:buSzPct val="125000"/>
              <a:buFont typeface="Arial" panose="020B0604020202020204" pitchFamily="34" charset="0"/>
              <a:buChar char="•"/>
              <a:defRPr/>
            </a:pPr>
            <a:r>
              <a:rPr lang="en-CA" dirty="0"/>
              <a:t>Industry accounts has a flash release 4 months after the reference period in the spring of each year</a:t>
            </a:r>
          </a:p>
          <a:p>
            <a:pPr marL="360000" lvl="2" indent="-360000">
              <a:lnSpc>
                <a:spcPct val="110000"/>
              </a:lnSpc>
              <a:buClr>
                <a:srgbClr val="21C6DA"/>
              </a:buClr>
              <a:buSzPct val="125000"/>
              <a:defRPr/>
            </a:pPr>
            <a:r>
              <a:rPr lang="en-CA" sz="1800" dirty="0"/>
              <a:t>Accessibility</a:t>
            </a:r>
          </a:p>
          <a:p>
            <a:pPr marL="817200" lvl="3" indent="-360000">
              <a:lnSpc>
                <a:spcPct val="110000"/>
              </a:lnSpc>
              <a:spcAft>
                <a:spcPts val="1200"/>
              </a:spcAft>
              <a:buClr>
                <a:srgbClr val="21C6DA"/>
              </a:buClr>
              <a:buSzPct val="125000"/>
              <a:buFont typeface="Arial" panose="020B0604020202020204" pitchFamily="34" charset="0"/>
              <a:buChar char="•"/>
              <a:defRPr/>
            </a:pPr>
            <a:r>
              <a:rPr lang="en-CA" dirty="0"/>
              <a:t>All StatCan data are available free of charge in a Common Output Data Repository on its website</a:t>
            </a:r>
          </a:p>
        </p:txBody>
      </p:sp>
      <p:sp>
        <p:nvSpPr>
          <p:cNvPr id="4" name="Slide Number Placeholder 3">
            <a:extLst>
              <a:ext uri="{FF2B5EF4-FFF2-40B4-BE49-F238E27FC236}">
                <a16:creationId xmlns:a16="http://schemas.microsoft.com/office/drawing/2014/main" id="{0B290398-9B3D-98C7-79AC-6F6AC047AB29}"/>
              </a:ext>
            </a:extLst>
          </p:cNvPr>
          <p:cNvSpPr>
            <a:spLocks noGrp="1"/>
          </p:cNvSpPr>
          <p:nvPr>
            <p:ph type="sldNum" sz="quarter" idx="4"/>
          </p:nvPr>
        </p:nvSpPr>
        <p:spPr/>
        <p:txBody>
          <a:bodyPr/>
          <a:lstStyle/>
          <a:p>
            <a:fld id="{D07C759C-DCD0-4873-B392-A44DD08CD415}" type="slidenum">
              <a:rPr lang="en-CA" smtClean="0"/>
              <a:t>5</a:t>
            </a:fld>
            <a:endParaRPr lang="en-CA"/>
          </a:p>
        </p:txBody>
      </p:sp>
    </p:spTree>
    <p:extLst>
      <p:ext uri="{BB962C8B-B14F-4D97-AF65-F5344CB8AC3E}">
        <p14:creationId xmlns:p14="http://schemas.microsoft.com/office/powerpoint/2010/main" val="1597668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5DD6A8-F74C-99C9-7451-D436462C16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3AC9DD-946D-2D3D-F3D6-25B79C89BF06}"/>
              </a:ext>
            </a:extLst>
          </p:cNvPr>
          <p:cNvSpPr>
            <a:spLocks noGrp="1"/>
          </p:cNvSpPr>
          <p:nvPr>
            <p:ph type="title"/>
          </p:nvPr>
        </p:nvSpPr>
        <p:spPr/>
        <p:txBody>
          <a:bodyPr/>
          <a:lstStyle/>
          <a:p>
            <a:r>
              <a:rPr lang="en-CA" dirty="0"/>
              <a:t>Background of the PTEA</a:t>
            </a:r>
          </a:p>
        </p:txBody>
      </p:sp>
      <p:sp>
        <p:nvSpPr>
          <p:cNvPr id="3" name="Content Placeholder 2">
            <a:extLst>
              <a:ext uri="{FF2B5EF4-FFF2-40B4-BE49-F238E27FC236}">
                <a16:creationId xmlns:a16="http://schemas.microsoft.com/office/drawing/2014/main" id="{75119DE0-6324-88AA-6F57-E4E0291B89A6}"/>
              </a:ext>
            </a:extLst>
          </p:cNvPr>
          <p:cNvSpPr>
            <a:spLocks noGrp="1"/>
          </p:cNvSpPr>
          <p:nvPr>
            <p:ph sz="half" idx="10"/>
          </p:nvPr>
        </p:nvSpPr>
        <p:spPr/>
        <p:txBody>
          <a:bodyPr/>
          <a:lstStyle/>
          <a:p>
            <a:pPr>
              <a:buClr>
                <a:srgbClr val="00B0F0"/>
              </a:buClr>
            </a:pPr>
            <a:r>
              <a:rPr lang="en-US" sz="2400" dirty="0"/>
              <a:t>Provincial-territorial data sources underwent a massive overhaul in the 1990s with funding from the federal government under the ‘Project to improve provincial economic statistics’ (PIPES).</a:t>
            </a:r>
          </a:p>
          <a:p>
            <a:pPr lvl="1">
              <a:buClr>
                <a:srgbClr val="00B0F0"/>
              </a:buClr>
            </a:pPr>
            <a:r>
              <a:rPr lang="en-US" sz="1800" dirty="0"/>
              <a:t>Improvements to existing annual surveys to capture provincial-territorial information, development of enterprise-based business surveys</a:t>
            </a:r>
          </a:p>
          <a:p>
            <a:pPr>
              <a:buClr>
                <a:srgbClr val="00B0F0"/>
              </a:buClr>
            </a:pPr>
            <a:r>
              <a:rPr lang="en-US" sz="2400" dirty="0"/>
              <a:t>As a result, the PTEA estimates are used for the calculation of important financial transfers between federal and provincial/territorial governments.</a:t>
            </a:r>
          </a:p>
          <a:p>
            <a:pPr lvl="1">
              <a:buClr>
                <a:srgbClr val="00B0F0"/>
              </a:buClr>
            </a:pPr>
            <a:r>
              <a:rPr lang="en-US" sz="1800" dirty="0"/>
              <a:t>Allocation of sales tax revenues to jurisdictions participating in the Harmonized sales tax program (collected by the federal government)</a:t>
            </a:r>
          </a:p>
          <a:p>
            <a:pPr lvl="1">
              <a:buClr>
                <a:srgbClr val="00B0F0"/>
              </a:buClr>
            </a:pPr>
            <a:r>
              <a:rPr lang="en-US" sz="1800" dirty="0"/>
              <a:t>Fiscal arrangements allocation to provinces (through Equalization payments) and territories (through Territorial formula financing) to maintain an average fiscal capacity across all jurisdictions</a:t>
            </a:r>
          </a:p>
        </p:txBody>
      </p:sp>
      <p:sp>
        <p:nvSpPr>
          <p:cNvPr id="4" name="Slide Number Placeholder 3">
            <a:extLst>
              <a:ext uri="{FF2B5EF4-FFF2-40B4-BE49-F238E27FC236}">
                <a16:creationId xmlns:a16="http://schemas.microsoft.com/office/drawing/2014/main" id="{9F7786A9-12D8-BF3F-4B72-1A01363BE45D}"/>
              </a:ext>
            </a:extLst>
          </p:cNvPr>
          <p:cNvSpPr>
            <a:spLocks noGrp="1"/>
          </p:cNvSpPr>
          <p:nvPr>
            <p:ph type="sldNum" sz="quarter" idx="4"/>
          </p:nvPr>
        </p:nvSpPr>
        <p:spPr/>
        <p:txBody>
          <a:bodyPr/>
          <a:lstStyle/>
          <a:p>
            <a:fld id="{D07C759C-DCD0-4873-B392-A44DD08CD415}" type="slidenum">
              <a:rPr lang="en-CA" smtClean="0"/>
              <a:t>6</a:t>
            </a:fld>
            <a:endParaRPr lang="en-CA"/>
          </a:p>
        </p:txBody>
      </p:sp>
    </p:spTree>
    <p:extLst>
      <p:ext uri="{BB962C8B-B14F-4D97-AF65-F5344CB8AC3E}">
        <p14:creationId xmlns:p14="http://schemas.microsoft.com/office/powerpoint/2010/main" val="1486085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875301-D39D-96CF-5677-2346C7E10E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1368C5-BBC0-E439-C557-FF389594DB84}"/>
              </a:ext>
            </a:extLst>
          </p:cNvPr>
          <p:cNvSpPr>
            <a:spLocks noGrp="1"/>
          </p:cNvSpPr>
          <p:nvPr>
            <p:ph type="title"/>
          </p:nvPr>
        </p:nvSpPr>
        <p:spPr/>
        <p:txBody>
          <a:bodyPr/>
          <a:lstStyle/>
          <a:p>
            <a:r>
              <a:rPr lang="en-CA" dirty="0"/>
              <a:t>Background of the PTEA </a:t>
            </a:r>
            <a:r>
              <a:rPr lang="en-CA" sz="2400" dirty="0"/>
              <a:t>continued</a:t>
            </a:r>
            <a:endParaRPr lang="en-CA" dirty="0"/>
          </a:p>
        </p:txBody>
      </p:sp>
      <p:sp>
        <p:nvSpPr>
          <p:cNvPr id="3" name="Content Placeholder 2">
            <a:extLst>
              <a:ext uri="{FF2B5EF4-FFF2-40B4-BE49-F238E27FC236}">
                <a16:creationId xmlns:a16="http://schemas.microsoft.com/office/drawing/2014/main" id="{D85D3822-7075-F11D-CAC9-44A77BB3F79A}"/>
              </a:ext>
            </a:extLst>
          </p:cNvPr>
          <p:cNvSpPr>
            <a:spLocks noGrp="1"/>
          </p:cNvSpPr>
          <p:nvPr>
            <p:ph sz="half" idx="10"/>
          </p:nvPr>
        </p:nvSpPr>
        <p:spPr/>
        <p:txBody>
          <a:bodyPr/>
          <a:lstStyle/>
          <a:p>
            <a:pPr>
              <a:buClr>
                <a:srgbClr val="00B0F0"/>
              </a:buClr>
            </a:pPr>
            <a:r>
              <a:rPr lang="en-US" sz="2000" dirty="0"/>
              <a:t>The Supply and Use Tables (SUT) are a core component of Canada's macroeconomic accounting system. They provide a detailed snapshot of the Canadian economy by tracking the production of goods and services by domestic industries, plus imports and how these goods and services are consumed - either as intermediate inputs by industries or as final consumption, investment, or exports.</a:t>
            </a:r>
          </a:p>
          <a:p>
            <a:pPr>
              <a:buClr>
                <a:srgbClr val="00B0F0"/>
              </a:buClr>
            </a:pPr>
            <a:r>
              <a:rPr lang="en-US" sz="2000" dirty="0"/>
              <a:t>The Income and Expenditure Accounts (IEA) are fully consistent with the SUT by province-territory for the SUT reference year and many IEA series use the SUT estimates as the benchmark.</a:t>
            </a:r>
          </a:p>
          <a:p>
            <a:pPr>
              <a:buClr>
                <a:srgbClr val="00B0F0"/>
              </a:buClr>
            </a:pPr>
            <a:r>
              <a:rPr lang="en-US" sz="2000" dirty="0"/>
              <a:t>The Industry accounts are a projection of gross value added by industry from the SUT to the current period using a broad range of indicators (e.g., production, </a:t>
            </a:r>
            <a:r>
              <a:rPr lang="en-US" sz="2000" dirty="0" err="1"/>
              <a:t>labour</a:t>
            </a:r>
            <a:r>
              <a:rPr lang="en-US" sz="2000" dirty="0"/>
              <a:t> inputs, physical volumes, etc.).</a:t>
            </a:r>
          </a:p>
        </p:txBody>
      </p:sp>
      <p:sp>
        <p:nvSpPr>
          <p:cNvPr id="4" name="Slide Number Placeholder 3">
            <a:extLst>
              <a:ext uri="{FF2B5EF4-FFF2-40B4-BE49-F238E27FC236}">
                <a16:creationId xmlns:a16="http://schemas.microsoft.com/office/drawing/2014/main" id="{CABC5A22-CF9C-BA9D-8ACF-4A6AB1EA31B7}"/>
              </a:ext>
            </a:extLst>
          </p:cNvPr>
          <p:cNvSpPr>
            <a:spLocks noGrp="1"/>
          </p:cNvSpPr>
          <p:nvPr>
            <p:ph type="sldNum" sz="quarter" idx="4"/>
          </p:nvPr>
        </p:nvSpPr>
        <p:spPr/>
        <p:txBody>
          <a:bodyPr/>
          <a:lstStyle/>
          <a:p>
            <a:fld id="{D07C759C-DCD0-4873-B392-A44DD08CD415}" type="slidenum">
              <a:rPr lang="en-CA" smtClean="0"/>
              <a:t>7</a:t>
            </a:fld>
            <a:endParaRPr lang="en-CA"/>
          </a:p>
        </p:txBody>
      </p:sp>
    </p:spTree>
    <p:extLst>
      <p:ext uri="{BB962C8B-B14F-4D97-AF65-F5344CB8AC3E}">
        <p14:creationId xmlns:p14="http://schemas.microsoft.com/office/powerpoint/2010/main" val="3279232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D8897A-8122-22C0-8FEA-79B4BF1C73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D5A7B8-2DFE-1F92-D64C-F2BA37CABE80}"/>
              </a:ext>
            </a:extLst>
          </p:cNvPr>
          <p:cNvSpPr>
            <a:spLocks noGrp="1"/>
          </p:cNvSpPr>
          <p:nvPr>
            <p:ph type="title"/>
          </p:nvPr>
        </p:nvSpPr>
        <p:spPr/>
        <p:txBody>
          <a:bodyPr/>
          <a:lstStyle/>
          <a:p>
            <a:r>
              <a:rPr lang="en-US" dirty="0"/>
              <a:t>Supply and Use Tables</a:t>
            </a:r>
          </a:p>
        </p:txBody>
      </p:sp>
      <p:sp>
        <p:nvSpPr>
          <p:cNvPr id="3" name="Content Placeholder 2">
            <a:extLst>
              <a:ext uri="{FF2B5EF4-FFF2-40B4-BE49-F238E27FC236}">
                <a16:creationId xmlns:a16="http://schemas.microsoft.com/office/drawing/2014/main" id="{FF42235B-DAF2-7834-0ECC-F9B3B1FFD7A5}"/>
              </a:ext>
            </a:extLst>
          </p:cNvPr>
          <p:cNvSpPr>
            <a:spLocks noGrp="1"/>
          </p:cNvSpPr>
          <p:nvPr>
            <p:ph sz="half" idx="10"/>
          </p:nvPr>
        </p:nvSpPr>
        <p:spPr/>
        <p:txBody>
          <a:bodyPr/>
          <a:lstStyle/>
          <a:p>
            <a:pPr>
              <a:defRPr/>
            </a:pPr>
            <a:r>
              <a:rPr lang="en-CA" sz="2000" dirty="0"/>
              <a:t>SUT provide a wealth of information about the structure and evolution of the Canadian economy.</a:t>
            </a:r>
          </a:p>
          <a:p>
            <a:pPr>
              <a:defRPr/>
            </a:pPr>
            <a:r>
              <a:rPr lang="en-CA" sz="2000" dirty="0"/>
              <a:t>They are produced annually for Canada and 13 provinces and territories including outside Canada.</a:t>
            </a:r>
          </a:p>
          <a:p>
            <a:pPr>
              <a:defRPr/>
            </a:pPr>
            <a:r>
              <a:rPr lang="en-US" sz="2000" dirty="0"/>
              <a:t>Classifications:</a:t>
            </a:r>
          </a:p>
          <a:p>
            <a:pPr marL="742950" lvl="2" indent="-342900">
              <a:defRPr/>
            </a:pPr>
            <a:r>
              <a:rPr lang="en-US" sz="1600" dirty="0"/>
              <a:t>The detailed industries (233 industries) are based on the North American Industry Classification System (NAICS) and are classified using the Supply and Use Industry Classification (SUIC)</a:t>
            </a:r>
          </a:p>
          <a:p>
            <a:pPr marL="742950" lvl="2" indent="-342900">
              <a:defRPr/>
            </a:pPr>
            <a:r>
              <a:rPr lang="en-US" sz="1600" dirty="0"/>
              <a:t>The commodities (total of 470) are classified using the Supply and Use Product Classification (SUPC), which is largely based on the North American Product Classification System (NAPCS)</a:t>
            </a:r>
          </a:p>
          <a:p>
            <a:pPr marL="742950" lvl="2" indent="-342900">
              <a:defRPr/>
            </a:pPr>
            <a:r>
              <a:rPr lang="en-US" sz="1600" dirty="0"/>
              <a:t>The final demand categories (136 at the detail level) are classified according to the Input-Output Final Demand Classification (IOFDC) system.</a:t>
            </a:r>
          </a:p>
          <a:p>
            <a:pPr>
              <a:defRPr/>
            </a:pPr>
            <a:r>
              <a:rPr lang="en-CA" sz="2000" dirty="0"/>
              <a:t>The tables are released 33 months following the reference period due to the detail required and the complexity of compilation.</a:t>
            </a:r>
          </a:p>
          <a:p>
            <a:pPr>
              <a:defRPr/>
            </a:pPr>
            <a:endParaRPr lang="en-CA" sz="1800" dirty="0"/>
          </a:p>
        </p:txBody>
      </p:sp>
      <p:sp>
        <p:nvSpPr>
          <p:cNvPr id="4" name="Slide Number Placeholder 3">
            <a:extLst>
              <a:ext uri="{FF2B5EF4-FFF2-40B4-BE49-F238E27FC236}">
                <a16:creationId xmlns:a16="http://schemas.microsoft.com/office/drawing/2014/main" id="{3AB57064-602D-F1FA-134B-ACDFC2A76C3B}"/>
              </a:ext>
            </a:extLst>
          </p:cNvPr>
          <p:cNvSpPr>
            <a:spLocks noGrp="1"/>
          </p:cNvSpPr>
          <p:nvPr>
            <p:ph type="sldNum" sz="quarter" idx="4"/>
          </p:nvPr>
        </p:nvSpPr>
        <p:spPr/>
        <p:txBody>
          <a:bodyPr/>
          <a:lstStyle/>
          <a:p>
            <a:fld id="{D07C759C-DCD0-4873-B392-A44DD08CD415}" type="slidenum">
              <a:rPr lang="en-CA" smtClean="0"/>
              <a:t>8</a:t>
            </a:fld>
            <a:endParaRPr lang="en-CA"/>
          </a:p>
        </p:txBody>
      </p:sp>
    </p:spTree>
    <p:extLst>
      <p:ext uri="{BB962C8B-B14F-4D97-AF65-F5344CB8AC3E}">
        <p14:creationId xmlns:p14="http://schemas.microsoft.com/office/powerpoint/2010/main" val="1418352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B189AB-C836-FAB9-0E33-FAC5CA6339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F6FA14-82D6-308C-712B-20837B745AAD}"/>
              </a:ext>
            </a:extLst>
          </p:cNvPr>
          <p:cNvSpPr>
            <a:spLocks noGrp="1"/>
          </p:cNvSpPr>
          <p:nvPr>
            <p:ph type="title"/>
          </p:nvPr>
        </p:nvSpPr>
        <p:spPr/>
        <p:txBody>
          <a:bodyPr/>
          <a:lstStyle/>
          <a:p>
            <a:r>
              <a:rPr lang="en-US" dirty="0"/>
              <a:t>Supply and Use Tables</a:t>
            </a:r>
          </a:p>
        </p:txBody>
      </p:sp>
      <p:sp>
        <p:nvSpPr>
          <p:cNvPr id="3" name="Content Placeholder 2">
            <a:extLst>
              <a:ext uri="{FF2B5EF4-FFF2-40B4-BE49-F238E27FC236}">
                <a16:creationId xmlns:a16="http://schemas.microsoft.com/office/drawing/2014/main" id="{D6903E6E-9C5B-9197-C55C-4E87E6128131}"/>
              </a:ext>
            </a:extLst>
          </p:cNvPr>
          <p:cNvSpPr>
            <a:spLocks noGrp="1"/>
          </p:cNvSpPr>
          <p:nvPr>
            <p:ph sz="half" idx="10"/>
          </p:nvPr>
        </p:nvSpPr>
        <p:spPr/>
        <p:txBody>
          <a:bodyPr/>
          <a:lstStyle/>
          <a:p>
            <a:pPr>
              <a:defRPr/>
            </a:pPr>
            <a:r>
              <a:rPr lang="en-CA" sz="2000" dirty="0"/>
              <a:t>The SUT framework combines all 3 approaches of estimating GDP by balancing the supply and use of every product, thereby generating consistent estimates of GDP from both the production and expenditure sides</a:t>
            </a:r>
          </a:p>
          <a:p>
            <a:pPr>
              <a:defRPr/>
            </a:pPr>
            <a:r>
              <a:rPr lang="en-US" sz="2000" dirty="0"/>
              <a:t>Coherence: A powerful tool with which to compare and contrast data from various sources and thereby improve the coherence of the economic information system</a:t>
            </a:r>
          </a:p>
          <a:p>
            <a:pPr>
              <a:defRPr/>
            </a:pPr>
            <a:r>
              <a:rPr lang="en-US" sz="2000" dirty="0"/>
              <a:t>Initial estimates to fill the cells of the SUTs come from various sources</a:t>
            </a:r>
          </a:p>
          <a:p>
            <a:pPr lvl="1">
              <a:defRPr/>
            </a:pPr>
            <a:r>
              <a:rPr lang="en-US" sz="1600" dirty="0"/>
              <a:t>Surveys of industry,</a:t>
            </a:r>
          </a:p>
          <a:p>
            <a:pPr lvl="1">
              <a:defRPr/>
            </a:pPr>
            <a:r>
              <a:rPr lang="en-US" sz="1600" dirty="0"/>
              <a:t>Survey of household spending</a:t>
            </a:r>
          </a:p>
          <a:p>
            <a:pPr lvl="1">
              <a:defRPr/>
            </a:pPr>
            <a:r>
              <a:rPr lang="en-US" sz="1600" dirty="0"/>
              <a:t>Survey of capital expenditure</a:t>
            </a:r>
          </a:p>
          <a:p>
            <a:pPr lvl="1">
              <a:defRPr/>
            </a:pPr>
            <a:r>
              <a:rPr lang="en-US" sz="1600" dirty="0"/>
              <a:t>Tax data (T1, T2, T4, Other)</a:t>
            </a:r>
          </a:p>
          <a:p>
            <a:pPr lvl="1">
              <a:defRPr/>
            </a:pPr>
            <a:r>
              <a:rPr lang="en-US" sz="1600" dirty="0"/>
              <a:t>Customs data</a:t>
            </a:r>
          </a:p>
          <a:p>
            <a:pPr lvl="1">
              <a:defRPr/>
            </a:pPr>
            <a:r>
              <a:rPr lang="en-US" sz="1600" dirty="0"/>
              <a:t>Government finance statistics</a:t>
            </a:r>
          </a:p>
          <a:p>
            <a:pPr lvl="1">
              <a:defRPr/>
            </a:pPr>
            <a:r>
              <a:rPr lang="en-US" sz="1600" dirty="0"/>
              <a:t>Other administrative data and external reports and statistics</a:t>
            </a:r>
          </a:p>
          <a:p>
            <a:pPr lvl="1">
              <a:defRPr/>
            </a:pPr>
            <a:r>
              <a:rPr lang="en-US" sz="1600" dirty="0"/>
              <a:t>Product information is very important</a:t>
            </a:r>
          </a:p>
          <a:p>
            <a:pPr>
              <a:defRPr/>
            </a:pPr>
            <a:endParaRPr lang="en-US" sz="2000" dirty="0"/>
          </a:p>
          <a:p>
            <a:pPr>
              <a:defRPr/>
            </a:pPr>
            <a:endParaRPr lang="en-CA" sz="1800" dirty="0"/>
          </a:p>
        </p:txBody>
      </p:sp>
      <p:sp>
        <p:nvSpPr>
          <p:cNvPr id="4" name="Slide Number Placeholder 3">
            <a:extLst>
              <a:ext uri="{FF2B5EF4-FFF2-40B4-BE49-F238E27FC236}">
                <a16:creationId xmlns:a16="http://schemas.microsoft.com/office/drawing/2014/main" id="{C36DBB7C-4618-1958-5EB2-69A62D20EC67}"/>
              </a:ext>
            </a:extLst>
          </p:cNvPr>
          <p:cNvSpPr>
            <a:spLocks noGrp="1"/>
          </p:cNvSpPr>
          <p:nvPr>
            <p:ph type="sldNum" sz="quarter" idx="4"/>
          </p:nvPr>
        </p:nvSpPr>
        <p:spPr/>
        <p:txBody>
          <a:bodyPr/>
          <a:lstStyle/>
          <a:p>
            <a:fld id="{D07C759C-DCD0-4873-B392-A44DD08CD415}" type="slidenum">
              <a:rPr lang="en-CA" smtClean="0"/>
              <a:t>9</a:t>
            </a:fld>
            <a:endParaRPr lang="en-CA"/>
          </a:p>
        </p:txBody>
      </p:sp>
    </p:spTree>
    <p:extLst>
      <p:ext uri="{BB962C8B-B14F-4D97-AF65-F5344CB8AC3E}">
        <p14:creationId xmlns:p14="http://schemas.microsoft.com/office/powerpoint/2010/main" val="1443100949"/>
      </p:ext>
    </p:extLst>
  </p:cSld>
  <p:clrMapOvr>
    <a:masterClrMapping/>
  </p:clrMapOvr>
</p:sld>
</file>

<file path=ppt/theme/theme1.xml><?xml version="1.0" encoding="utf-8"?>
<a:theme xmlns:a="http://schemas.openxmlformats.org/drawingml/2006/main" name="Interior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ats template2">
      <a:majorFont>
        <a:latin typeface="Tahoma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ats template2">
      <a:majorFont>
        <a:latin typeface="Tahoma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7154</TotalTime>
  <Words>2618</Words>
  <Application>Microsoft Office PowerPoint</Application>
  <PresentationFormat>Widescreen</PresentationFormat>
  <Paragraphs>210</Paragraphs>
  <Slides>23</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23</vt:i4>
      </vt:variant>
    </vt:vector>
  </HeadingPairs>
  <TitlesOfParts>
    <vt:vector size="31" baseType="lpstr">
      <vt:lpstr>Arial</vt:lpstr>
      <vt:lpstr>Calibri</vt:lpstr>
      <vt:lpstr>Calibri Light</vt:lpstr>
      <vt:lpstr>Lato</vt:lpstr>
      <vt:lpstr>Segoe UI</vt:lpstr>
      <vt:lpstr>Tahoma</vt:lpstr>
      <vt:lpstr>Interior slide</vt:lpstr>
      <vt:lpstr>Title slide</vt:lpstr>
      <vt:lpstr>Provincial and Territorial Economic Accounts at StatCan</vt:lpstr>
      <vt:lpstr>Presentation outline</vt:lpstr>
      <vt:lpstr>Statistics Canada and Canadian System of Macroeconomics Accounts</vt:lpstr>
      <vt:lpstr>Statistics Canada and Canadian System of Macroeconomics Accounts</vt:lpstr>
      <vt:lpstr>Provincial and Territorial Economic Accounts in Canada</vt:lpstr>
      <vt:lpstr>Background of the PTEA</vt:lpstr>
      <vt:lpstr>Background of the PTEA continued</vt:lpstr>
      <vt:lpstr>Supply and Use Tables</vt:lpstr>
      <vt:lpstr>Supply and Use Tables</vt:lpstr>
      <vt:lpstr>Income and expenditure accounts</vt:lpstr>
      <vt:lpstr>Income and expenditure accounts: data sources </vt:lpstr>
      <vt:lpstr>Income accounts data sources</vt:lpstr>
      <vt:lpstr>Expenditures accounts data sources</vt:lpstr>
      <vt:lpstr>Income and expenditure account: deflation</vt:lpstr>
      <vt:lpstr>Income and expenditure accounts: Trade flows by region</vt:lpstr>
      <vt:lpstr>Industry accounts</vt:lpstr>
      <vt:lpstr>Industry accounts continued</vt:lpstr>
      <vt:lpstr>Revision cycle</vt:lpstr>
      <vt:lpstr>PTEA Challenges</vt:lpstr>
      <vt:lpstr>Consistency with external economic estimates</vt:lpstr>
      <vt:lpstr>Additional information</vt:lpstr>
      <vt:lpstr>PowerPoint Presentation</vt:lpstr>
      <vt:lpstr>PowerPoint Presentation</vt:lpstr>
    </vt:vector>
  </TitlesOfParts>
  <Company>StatCan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malopau</dc:creator>
  <cp:lastModifiedBy>Dubé, Guillaume (StatCan)</cp:lastModifiedBy>
  <cp:revision>337</cp:revision>
  <dcterms:created xsi:type="dcterms:W3CDTF">2015-08-04T19:39:59Z</dcterms:created>
  <dcterms:modified xsi:type="dcterms:W3CDTF">2025-08-25T23:45:30Z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